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</p:sldIdLst>
  <p:sldSz cx="30275213" cy="21388388"/>
  <p:notesSz cx="6858000" cy="9144000"/>
  <p:defaultTextStyle>
    <a:defPPr>
      <a:defRPr lang="en-US"/>
    </a:defPPr>
    <a:lvl1pPr marL="0" algn="l" defTabSz="147587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873" algn="l" defTabSz="147587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747" algn="l" defTabSz="147587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7620" algn="l" defTabSz="147587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3493" algn="l" defTabSz="147587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9366" algn="l" defTabSz="147587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5240" algn="l" defTabSz="147587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1110" algn="l" defTabSz="147587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6986" algn="l" defTabSz="147587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5346" y="4308"/>
      </p:cViewPr>
      <p:guideLst>
        <p:guide orient="horz" pos="6737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Teja:Documents:Predmeti:QP1: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ja:Documents:Predmeti:QP1: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ja:Documents:Predmeti:QP1: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Sample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Sheet2!$I$5:$I$17</c:f>
              <c:strCache>
                <c:ptCount val="13"/>
                <c:pt idx="0">
                  <c:v>Food security status </c:v>
                </c:pt>
                <c:pt idx="1">
                  <c:v>Program participation</c:v>
                </c:pt>
                <c:pt idx="3">
                  <c:v>Gender</c:v>
                </c:pt>
                <c:pt idx="4">
                  <c:v>Ethnicity</c:v>
                </c:pt>
                <c:pt idx="5">
                  <c:v>Age</c:v>
                </c:pt>
                <c:pt idx="7">
                  <c:v>Size</c:v>
                </c:pt>
                <c:pt idx="8">
                  <c:v>Income</c:v>
                </c:pt>
                <c:pt idx="9">
                  <c:v>Employed adult</c:v>
                </c:pt>
                <c:pt idx="10">
                  <c:v>Food stamps</c:v>
                </c:pt>
                <c:pt idx="11">
                  <c:v>Emergency food</c:v>
                </c:pt>
                <c:pt idx="12">
                  <c:v>Cash assistance</c:v>
                </c:pt>
              </c:strCache>
            </c:strRef>
          </c:cat>
          <c:val>
            <c:numRef>
              <c:f>Sheet2!$J$5:$J$17</c:f>
              <c:numCache>
                <c:formatCode>General</c:formatCode>
                <c:ptCount val="13"/>
                <c:pt idx="0">
                  <c:v>15.56</c:v>
                </c:pt>
                <c:pt idx="1">
                  <c:v>6.7</c:v>
                </c:pt>
                <c:pt idx="3">
                  <c:v>50.88</c:v>
                </c:pt>
                <c:pt idx="4">
                  <c:v>22.7</c:v>
                </c:pt>
                <c:pt idx="5">
                  <c:v>52.93</c:v>
                </c:pt>
                <c:pt idx="7">
                  <c:v>20.46</c:v>
                </c:pt>
                <c:pt idx="8">
                  <c:v>39.36</c:v>
                </c:pt>
                <c:pt idx="9">
                  <c:v>87.51</c:v>
                </c:pt>
                <c:pt idx="10">
                  <c:v>51.37</c:v>
                </c:pt>
                <c:pt idx="11">
                  <c:v>18.21</c:v>
                </c:pt>
                <c:pt idx="12">
                  <c:v>11.8</c:v>
                </c:pt>
              </c:numCache>
            </c:numRef>
          </c:val>
        </c:ser>
        <c:ser>
          <c:idx val="1"/>
          <c:order val="1"/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Sheet2!$I$5:$I$17</c:f>
              <c:strCache>
                <c:ptCount val="13"/>
                <c:pt idx="0">
                  <c:v>Food security status </c:v>
                </c:pt>
                <c:pt idx="1">
                  <c:v>Program participation</c:v>
                </c:pt>
                <c:pt idx="3">
                  <c:v>Gender</c:v>
                </c:pt>
                <c:pt idx="4">
                  <c:v>Ethnicity</c:v>
                </c:pt>
                <c:pt idx="5">
                  <c:v>Age</c:v>
                </c:pt>
                <c:pt idx="7">
                  <c:v>Size</c:v>
                </c:pt>
                <c:pt idx="8">
                  <c:v>Income</c:v>
                </c:pt>
                <c:pt idx="9">
                  <c:v>Employed adult</c:v>
                </c:pt>
                <c:pt idx="10">
                  <c:v>Food stamps</c:v>
                </c:pt>
                <c:pt idx="11">
                  <c:v>Emergency food</c:v>
                </c:pt>
                <c:pt idx="12">
                  <c:v>Cash assistance</c:v>
                </c:pt>
              </c:strCache>
            </c:strRef>
          </c:cat>
          <c:val>
            <c:numRef>
              <c:f>Sheet2!$K$5:$K$17</c:f>
              <c:numCache>
                <c:formatCode>General</c:formatCode>
                <c:ptCount val="13"/>
                <c:pt idx="0">
                  <c:v>20.58</c:v>
                </c:pt>
                <c:pt idx="1">
                  <c:v>34.46</c:v>
                </c:pt>
                <c:pt idx="3">
                  <c:v>49.12</c:v>
                </c:pt>
                <c:pt idx="4">
                  <c:v>26.09</c:v>
                </c:pt>
                <c:pt idx="5">
                  <c:v>21.32</c:v>
                </c:pt>
                <c:pt idx="7">
                  <c:v>44.71</c:v>
                </c:pt>
                <c:pt idx="8">
                  <c:v>60.64</c:v>
                </c:pt>
                <c:pt idx="9">
                  <c:v>12.49</c:v>
                </c:pt>
                <c:pt idx="10">
                  <c:v>48.63</c:v>
                </c:pt>
                <c:pt idx="11">
                  <c:v>81.790000000000006</c:v>
                </c:pt>
                <c:pt idx="12">
                  <c:v>88.2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Sheet2!$I$5:$I$17</c:f>
              <c:strCache>
                <c:ptCount val="13"/>
                <c:pt idx="0">
                  <c:v>Food security status </c:v>
                </c:pt>
                <c:pt idx="1">
                  <c:v>Program participation</c:v>
                </c:pt>
                <c:pt idx="3">
                  <c:v>Gender</c:v>
                </c:pt>
                <c:pt idx="4">
                  <c:v>Ethnicity</c:v>
                </c:pt>
                <c:pt idx="5">
                  <c:v>Age</c:v>
                </c:pt>
                <c:pt idx="7">
                  <c:v>Size</c:v>
                </c:pt>
                <c:pt idx="8">
                  <c:v>Income</c:v>
                </c:pt>
                <c:pt idx="9">
                  <c:v>Employed adult</c:v>
                </c:pt>
                <c:pt idx="10">
                  <c:v>Food stamps</c:v>
                </c:pt>
                <c:pt idx="11">
                  <c:v>Emergency food</c:v>
                </c:pt>
                <c:pt idx="12">
                  <c:v>Cash assistance</c:v>
                </c:pt>
              </c:strCache>
            </c:strRef>
          </c:cat>
          <c:val>
            <c:numRef>
              <c:f>Sheet2!$L$5:$L$17</c:f>
              <c:numCache>
                <c:formatCode>General</c:formatCode>
                <c:ptCount val="13"/>
                <c:pt idx="0">
                  <c:v>21.52</c:v>
                </c:pt>
                <c:pt idx="1">
                  <c:v>58.84</c:v>
                </c:pt>
                <c:pt idx="4">
                  <c:v>46.06</c:v>
                </c:pt>
                <c:pt idx="5">
                  <c:v>25.76</c:v>
                </c:pt>
                <c:pt idx="7">
                  <c:v>34.83</c:v>
                </c:pt>
              </c:numCache>
            </c:numRef>
          </c:val>
        </c:ser>
        <c:ser>
          <c:idx val="3"/>
          <c:order val="3"/>
          <c:invertIfNegative val="0"/>
          <c:cat>
            <c:strRef>
              <c:f>Sheet2!$I$5:$I$17</c:f>
              <c:strCache>
                <c:ptCount val="13"/>
                <c:pt idx="0">
                  <c:v>Food security status </c:v>
                </c:pt>
                <c:pt idx="1">
                  <c:v>Program participation</c:v>
                </c:pt>
                <c:pt idx="3">
                  <c:v>Gender</c:v>
                </c:pt>
                <c:pt idx="4">
                  <c:v>Ethnicity</c:v>
                </c:pt>
                <c:pt idx="5">
                  <c:v>Age</c:v>
                </c:pt>
                <c:pt idx="7">
                  <c:v>Size</c:v>
                </c:pt>
                <c:pt idx="8">
                  <c:v>Income</c:v>
                </c:pt>
                <c:pt idx="9">
                  <c:v>Employed adult</c:v>
                </c:pt>
                <c:pt idx="10">
                  <c:v>Food stamps</c:v>
                </c:pt>
                <c:pt idx="11">
                  <c:v>Emergency food</c:v>
                </c:pt>
                <c:pt idx="12">
                  <c:v>Cash assistance</c:v>
                </c:pt>
              </c:strCache>
            </c:strRef>
          </c:cat>
          <c:val>
            <c:numRef>
              <c:f>Sheet2!$M$5:$M$17</c:f>
              <c:numCache>
                <c:formatCode>General</c:formatCode>
                <c:ptCount val="13"/>
                <c:pt idx="0">
                  <c:v>42.34</c:v>
                </c:pt>
                <c:pt idx="4">
                  <c:v>5.14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0678272"/>
        <c:axId val="80680064"/>
      </c:barChart>
      <c:catAx>
        <c:axId val="80678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0680064"/>
        <c:crosses val="autoZero"/>
        <c:auto val="1"/>
        <c:lblAlgn val="ctr"/>
        <c:lblOffset val="100"/>
        <c:noMultiLvlLbl val="0"/>
      </c:catAx>
      <c:valAx>
        <c:axId val="80680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678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Nonparticipants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Ate as much as usual</c:v>
                </c:pt>
                <c:pt idx="1">
                  <c:v>Was not hungry</c:v>
                </c:pt>
                <c:pt idx="2">
                  <c:v>Did not lose weight</c:v>
                </c:pt>
                <c:pt idx="3">
                  <c:v>Ate every day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0.87151449999999997</c:v>
                </c:pt>
                <c:pt idx="1">
                  <c:v>0.94739660000000003</c:v>
                </c:pt>
                <c:pt idx="2">
                  <c:v>0.98822900000000002</c:v>
                </c:pt>
                <c:pt idx="3">
                  <c:v>0.99147799999999997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Participants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Ate as much as usual</c:v>
                </c:pt>
                <c:pt idx="1">
                  <c:v>Was not hungry</c:v>
                </c:pt>
                <c:pt idx="2">
                  <c:v>Did not lose weight</c:v>
                </c:pt>
                <c:pt idx="3">
                  <c:v>Ate every day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0.80109209999999997</c:v>
                </c:pt>
                <c:pt idx="1">
                  <c:v>0.89153389999999999</c:v>
                </c:pt>
                <c:pt idx="2">
                  <c:v>0.94385889999999995</c:v>
                </c:pt>
                <c:pt idx="3">
                  <c:v>0.94228140000000005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61280"/>
        <c:axId val="82567552"/>
      </c:barChart>
      <c:catAx>
        <c:axId val="82561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Adult food security condition</a:t>
                </a:r>
              </a:p>
            </c:rich>
          </c:tx>
          <c:layout>
            <c:manualLayout>
              <c:xMode val="edge"/>
              <c:yMode val="edge"/>
              <c:x val="0.42465789873080201"/>
              <c:y val="0.85779784535986603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567552"/>
        <c:crosses val="autoZero"/>
        <c:auto val="1"/>
        <c:lblAlgn val="ctr"/>
        <c:lblOffset val="100"/>
        <c:noMultiLvlLbl val="0"/>
      </c:catAx>
      <c:valAx>
        <c:axId val="82567552"/>
        <c:scaling>
          <c:orientation val="minMax"/>
          <c:max val="1"/>
          <c:min val="0.7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Predicted probability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561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Sheet1!$A$12:$A$18</c:f>
              <c:strCache>
                <c:ptCount val="7"/>
                <c:pt idx="0">
                  <c:v>Nonparticipants</c:v>
                </c:pt>
                <c:pt idx="1">
                  <c:v>NSLP only</c:v>
                </c:pt>
                <c:pt idx="2">
                  <c:v>NSLP and SBP</c:v>
                </c:pt>
                <c:pt idx="4">
                  <c:v>Full-price</c:v>
                </c:pt>
                <c:pt idx="5">
                  <c:v>Reduced-price</c:v>
                </c:pt>
                <c:pt idx="6">
                  <c:v>Free</c:v>
                </c:pt>
              </c:strCache>
            </c:strRef>
          </c:cat>
          <c:val>
            <c:numRef>
              <c:f>Sheet1!$B$12:$B$18</c:f>
              <c:numCache>
                <c:formatCode>General</c:formatCode>
                <c:ptCount val="7"/>
                <c:pt idx="0">
                  <c:v>9.1885539999999999</c:v>
                </c:pt>
                <c:pt idx="1">
                  <c:v>9.0355170000000005</c:v>
                </c:pt>
                <c:pt idx="2">
                  <c:v>8.5672189999999997</c:v>
                </c:pt>
                <c:pt idx="4">
                  <c:v>9.3065409999999993</c:v>
                </c:pt>
                <c:pt idx="5">
                  <c:v>9.0826290000000007</c:v>
                </c:pt>
                <c:pt idx="6">
                  <c:v>8.3411310000000007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85668224"/>
        <c:axId val="85669760"/>
      </c:barChart>
      <c:catAx>
        <c:axId val="85668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669760"/>
        <c:crosses val="autoZero"/>
        <c:auto val="1"/>
        <c:lblAlgn val="ctr"/>
        <c:lblOffset val="100"/>
        <c:noMultiLvlLbl val="0"/>
      </c:catAx>
      <c:valAx>
        <c:axId val="85669760"/>
        <c:scaling>
          <c:orientation val="minMax"/>
          <c:min val="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Adult food security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668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0.32447</cdr:x>
      <cdr:y>0.55136</cdr:y>
    </cdr:from>
    <cdr:to>
      <cdr:x>0.35829</cdr:x>
      <cdr:y>0.63875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2692703" y="3337830"/>
          <a:ext cx="511611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m</a:t>
          </a:r>
          <a:r>
            <a:rPr lang="en-US" sz="1200" dirty="0" smtClean="0"/>
            <a:t>ale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0.323</cdr:x>
      <cdr:y>0.21732</cdr:y>
    </cdr:from>
    <cdr:to>
      <cdr:x>0.35682</cdr:x>
      <cdr:y>0.3047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2680004" y="1382080"/>
          <a:ext cx="511611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f</a:t>
          </a:r>
          <a:r>
            <a:rPr lang="en-US" sz="1200" dirty="0" smtClean="0"/>
            <a:t>emale</a:t>
          </a:r>
          <a:endParaRPr lang="en-US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644268"/>
            <a:ext cx="25733931" cy="4584641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12120087"/>
            <a:ext cx="21192649" cy="5465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6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7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3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856532"/>
            <a:ext cx="6811923" cy="18249444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856532"/>
            <a:ext cx="19931182" cy="18249444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5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0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13744021"/>
            <a:ext cx="25733931" cy="4247972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9065313"/>
            <a:ext cx="25733931" cy="467870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8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74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6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4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36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111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698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4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4990629"/>
            <a:ext cx="13371552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4990629"/>
            <a:ext cx="13371552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6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787634"/>
            <a:ext cx="13376810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73" indent="0">
              <a:buNone/>
              <a:defRPr sz="6500" b="1"/>
            </a:lvl2pPr>
            <a:lvl3pPr marL="2951747" indent="0">
              <a:buNone/>
              <a:defRPr sz="5800" b="1"/>
            </a:lvl3pPr>
            <a:lvl4pPr marL="4427620" indent="0">
              <a:buNone/>
              <a:defRPr sz="5200" b="1"/>
            </a:lvl4pPr>
            <a:lvl5pPr marL="5903493" indent="0">
              <a:buNone/>
              <a:defRPr sz="5200" b="1"/>
            </a:lvl5pPr>
            <a:lvl6pPr marL="7379366" indent="0">
              <a:buNone/>
              <a:defRPr sz="5200" b="1"/>
            </a:lvl6pPr>
            <a:lvl7pPr marL="8855240" indent="0">
              <a:buNone/>
              <a:defRPr sz="5200" b="1"/>
            </a:lvl7pPr>
            <a:lvl8pPr marL="10331110" indent="0">
              <a:buNone/>
              <a:defRPr sz="5200" b="1"/>
            </a:lvl8pPr>
            <a:lvl9pPr marL="11806986" indent="0">
              <a:buNone/>
              <a:defRPr sz="52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6782891"/>
            <a:ext cx="13376810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2" y="4787634"/>
            <a:ext cx="13382065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73" indent="0">
              <a:buNone/>
              <a:defRPr sz="6500" b="1"/>
            </a:lvl2pPr>
            <a:lvl3pPr marL="2951747" indent="0">
              <a:buNone/>
              <a:defRPr sz="5800" b="1"/>
            </a:lvl3pPr>
            <a:lvl4pPr marL="4427620" indent="0">
              <a:buNone/>
              <a:defRPr sz="5200" b="1"/>
            </a:lvl4pPr>
            <a:lvl5pPr marL="5903493" indent="0">
              <a:buNone/>
              <a:defRPr sz="5200" b="1"/>
            </a:lvl5pPr>
            <a:lvl6pPr marL="7379366" indent="0">
              <a:buNone/>
              <a:defRPr sz="5200" b="1"/>
            </a:lvl6pPr>
            <a:lvl7pPr marL="8855240" indent="0">
              <a:buNone/>
              <a:defRPr sz="5200" b="1"/>
            </a:lvl7pPr>
            <a:lvl8pPr marL="10331110" indent="0">
              <a:buNone/>
              <a:defRPr sz="5200" b="1"/>
            </a:lvl8pPr>
            <a:lvl9pPr marL="11806986" indent="0">
              <a:buNone/>
              <a:defRPr sz="52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2" y="6782891"/>
            <a:ext cx="13382065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4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1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1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6" y="851574"/>
            <a:ext cx="9960336" cy="362414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851579"/>
            <a:ext cx="16924685" cy="1825439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6" y="4475723"/>
            <a:ext cx="9960336" cy="14630253"/>
          </a:xfrm>
        </p:spPr>
        <p:txBody>
          <a:bodyPr/>
          <a:lstStyle>
            <a:lvl1pPr marL="0" indent="0">
              <a:buNone/>
              <a:defRPr sz="4500"/>
            </a:lvl1pPr>
            <a:lvl2pPr marL="1475873" indent="0">
              <a:buNone/>
              <a:defRPr sz="3900"/>
            </a:lvl2pPr>
            <a:lvl3pPr marL="2951747" indent="0">
              <a:buNone/>
              <a:defRPr sz="3200"/>
            </a:lvl3pPr>
            <a:lvl4pPr marL="4427620" indent="0">
              <a:buNone/>
              <a:defRPr sz="2900"/>
            </a:lvl4pPr>
            <a:lvl5pPr marL="5903493" indent="0">
              <a:buNone/>
              <a:defRPr sz="2900"/>
            </a:lvl5pPr>
            <a:lvl6pPr marL="7379366" indent="0">
              <a:buNone/>
              <a:defRPr sz="2900"/>
            </a:lvl6pPr>
            <a:lvl7pPr marL="8855240" indent="0">
              <a:buNone/>
              <a:defRPr sz="2900"/>
            </a:lvl7pPr>
            <a:lvl8pPr marL="10331110" indent="0">
              <a:buNone/>
              <a:defRPr sz="2900"/>
            </a:lvl8pPr>
            <a:lvl9pPr marL="11806986" indent="0">
              <a:buNone/>
              <a:defRPr sz="2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1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14971872"/>
            <a:ext cx="18165128" cy="176751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1911092"/>
            <a:ext cx="18165128" cy="12833033"/>
          </a:xfrm>
        </p:spPr>
        <p:txBody>
          <a:bodyPr/>
          <a:lstStyle>
            <a:lvl1pPr marL="0" indent="0">
              <a:buNone/>
              <a:defRPr sz="10300"/>
            </a:lvl1pPr>
            <a:lvl2pPr marL="1475873" indent="0">
              <a:buNone/>
              <a:defRPr sz="9000"/>
            </a:lvl2pPr>
            <a:lvl3pPr marL="2951747" indent="0">
              <a:buNone/>
              <a:defRPr sz="7700"/>
            </a:lvl3pPr>
            <a:lvl4pPr marL="4427620" indent="0">
              <a:buNone/>
              <a:defRPr sz="6500"/>
            </a:lvl4pPr>
            <a:lvl5pPr marL="5903493" indent="0">
              <a:buNone/>
              <a:defRPr sz="6500"/>
            </a:lvl5pPr>
            <a:lvl6pPr marL="7379366" indent="0">
              <a:buNone/>
              <a:defRPr sz="6500"/>
            </a:lvl6pPr>
            <a:lvl7pPr marL="8855240" indent="0">
              <a:buNone/>
              <a:defRPr sz="6500"/>
            </a:lvl7pPr>
            <a:lvl8pPr marL="10331110" indent="0">
              <a:buNone/>
              <a:defRPr sz="6500"/>
            </a:lvl8pPr>
            <a:lvl9pPr marL="11806986" indent="0">
              <a:buNone/>
              <a:defRPr sz="6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16739386"/>
            <a:ext cx="18165128" cy="2510163"/>
          </a:xfrm>
        </p:spPr>
        <p:txBody>
          <a:bodyPr/>
          <a:lstStyle>
            <a:lvl1pPr marL="0" indent="0">
              <a:buNone/>
              <a:defRPr sz="4500"/>
            </a:lvl1pPr>
            <a:lvl2pPr marL="1475873" indent="0">
              <a:buNone/>
              <a:defRPr sz="3900"/>
            </a:lvl2pPr>
            <a:lvl3pPr marL="2951747" indent="0">
              <a:buNone/>
              <a:defRPr sz="3200"/>
            </a:lvl3pPr>
            <a:lvl4pPr marL="4427620" indent="0">
              <a:buNone/>
              <a:defRPr sz="2900"/>
            </a:lvl4pPr>
            <a:lvl5pPr marL="5903493" indent="0">
              <a:buNone/>
              <a:defRPr sz="2900"/>
            </a:lvl5pPr>
            <a:lvl6pPr marL="7379366" indent="0">
              <a:buNone/>
              <a:defRPr sz="2900"/>
            </a:lvl6pPr>
            <a:lvl7pPr marL="8855240" indent="0">
              <a:buNone/>
              <a:defRPr sz="2900"/>
            </a:lvl7pPr>
            <a:lvl8pPr marL="10331110" indent="0">
              <a:buNone/>
              <a:defRPr sz="2900"/>
            </a:lvl8pPr>
            <a:lvl9pPr marL="11806986" indent="0">
              <a:buNone/>
              <a:defRPr sz="2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1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856527"/>
            <a:ext cx="27247692" cy="3564731"/>
          </a:xfrm>
          <a:prstGeom prst="rect">
            <a:avLst/>
          </a:prstGeom>
        </p:spPr>
        <p:txBody>
          <a:bodyPr vert="horz" lIns="295175" tIns="147588" rIns="295175" bIns="147588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990629"/>
            <a:ext cx="27247692" cy="14115347"/>
          </a:xfrm>
          <a:prstGeom prst="rect">
            <a:avLst/>
          </a:prstGeom>
        </p:spPr>
        <p:txBody>
          <a:bodyPr vert="horz" lIns="295175" tIns="147588" rIns="295175" bIns="147588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19823868"/>
            <a:ext cx="7064216" cy="1138734"/>
          </a:xfrm>
          <a:prstGeom prst="rect">
            <a:avLst/>
          </a:prstGeom>
        </p:spPr>
        <p:txBody>
          <a:bodyPr vert="horz" lIns="295175" tIns="147588" rIns="295175" bIns="147588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D7DDD-1C35-1F46-ABF8-29261DF01EC9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19823868"/>
            <a:ext cx="9587151" cy="1138734"/>
          </a:xfrm>
          <a:prstGeom prst="rect">
            <a:avLst/>
          </a:prstGeom>
        </p:spPr>
        <p:txBody>
          <a:bodyPr vert="horz" lIns="295175" tIns="147588" rIns="295175" bIns="147588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19823868"/>
            <a:ext cx="7064216" cy="1138734"/>
          </a:xfrm>
          <a:prstGeom prst="rect">
            <a:avLst/>
          </a:prstGeom>
        </p:spPr>
        <p:txBody>
          <a:bodyPr vert="horz" lIns="295175" tIns="147588" rIns="295175" bIns="147588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F09E-2AA4-F440-9DEC-EE7DF3BDC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5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147587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904" indent="-1106904" algn="l" defTabSz="1475873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294" indent="-922421" algn="l" defTabSz="1475873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685" indent="-737935" algn="l" defTabSz="1475873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555" indent="-737935" algn="l" defTabSz="1475873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1428" indent="-737935" algn="l" defTabSz="1475873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7301" indent="-737935" algn="l" defTabSz="1475873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175" indent="-737935" algn="l" defTabSz="1475873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9048" indent="-737935" algn="l" defTabSz="1475873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4921" indent="-737935" algn="l" defTabSz="1475873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87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873" algn="l" defTabSz="147587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747" algn="l" defTabSz="147587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620" algn="l" defTabSz="147587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493" algn="l" defTabSz="147587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366" algn="l" defTabSz="147587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240" algn="l" defTabSz="147587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110" algn="l" defTabSz="147587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6986" algn="l" defTabSz="147587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296" y="4333017"/>
            <a:ext cx="1225249" cy="1208602"/>
          </a:xfrm>
          <a:prstGeom prst="rect">
            <a:avLst/>
          </a:prstGeom>
        </p:spPr>
      </p:pic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0" y="50805"/>
            <a:ext cx="30275213" cy="249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8" tIns="45712" rIns="91428" bIns="45712">
            <a:sp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Unintended consequences of nutritional assistance programs: </a:t>
            </a:r>
            <a:endParaRPr lang="en-US" sz="4800" b="1" dirty="0" smtClean="0">
              <a:latin typeface="Arial"/>
              <a:cs typeface="Arial"/>
            </a:endParaRPr>
          </a:p>
          <a:p>
            <a:pPr algn="ctr"/>
            <a:r>
              <a:rPr lang="en-US" sz="8000" b="1" dirty="0" smtClean="0">
                <a:latin typeface="Arial"/>
                <a:cs typeface="Arial"/>
              </a:rPr>
              <a:t>Children’s </a:t>
            </a:r>
            <a:r>
              <a:rPr lang="en-US" sz="8000" b="1" dirty="0">
                <a:latin typeface="Arial"/>
                <a:cs typeface="Arial"/>
              </a:rPr>
              <a:t>school meal participation and adults’ food security</a:t>
            </a:r>
            <a:endParaRPr lang="en-US" sz="8000" dirty="0">
              <a:latin typeface="Arial"/>
              <a:cs typeface="Arial"/>
            </a:endParaRPr>
          </a:p>
          <a:p>
            <a:pPr algn="ctr">
              <a:defRPr/>
            </a:pPr>
            <a:r>
              <a:rPr lang="en-US" sz="2800" dirty="0">
                <a:latin typeface="Arial"/>
                <a:cs typeface="Arial"/>
              </a:rPr>
              <a:t>Teja </a:t>
            </a:r>
            <a:r>
              <a:rPr lang="en-US" sz="2800" dirty="0" smtClean="0">
                <a:latin typeface="Arial"/>
                <a:cs typeface="Arial"/>
              </a:rPr>
              <a:t>Pristavec, Department </a:t>
            </a:r>
            <a:r>
              <a:rPr lang="en-US" sz="2800" dirty="0">
                <a:latin typeface="Arial"/>
                <a:cs typeface="Arial"/>
              </a:rPr>
              <a:t>of Sociology, Graduate School – New Brunswick, Rutgers, the State University of New Jersey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1051" y="5739863"/>
            <a:ext cx="8711723" cy="13839319"/>
          </a:xfrm>
          <a:prstGeom prst="rect">
            <a:avLst/>
          </a:prstGeom>
          <a:noFill/>
          <a:ln w="76200">
            <a:solidFill>
              <a:srgbClr val="4F622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marL="66675" indent="-666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 typeface="Times" charset="0"/>
              <a:buNone/>
              <a:defRPr/>
            </a:pPr>
            <a:r>
              <a:rPr lang="en-US" sz="3600" b="1" dirty="0" smtClean="0">
                <a:latin typeface="Arial"/>
                <a:cs typeface="Arial"/>
              </a:rPr>
              <a:t>BACKGROUND</a:t>
            </a:r>
          </a:p>
          <a:p>
            <a:pPr>
              <a:buFont typeface="Times" charset="0"/>
              <a:buNone/>
              <a:defRPr/>
            </a:pPr>
            <a:endParaRPr lang="en-US" sz="1000" b="1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r>
              <a:rPr lang="en-US" sz="2800" b="1" dirty="0" smtClean="0">
                <a:latin typeface="Arial"/>
                <a:cs typeface="Arial"/>
              </a:rPr>
              <a:t>Food security = </a:t>
            </a:r>
            <a:r>
              <a:rPr lang="en-US" sz="2800" dirty="0" smtClean="0">
                <a:latin typeface="Arial"/>
                <a:cs typeface="Arial"/>
              </a:rPr>
              <a:t>sufficiency + access + nutrition &amp; safety + acquisition &amp; social acceptability </a:t>
            </a:r>
            <a:r>
              <a:rPr lang="en-US" sz="1800" dirty="0">
                <a:latin typeface="Arial"/>
                <a:cs typeface="Arial"/>
              </a:rPr>
              <a:t>(Anderson </a:t>
            </a:r>
            <a:r>
              <a:rPr lang="en-US" sz="1800" dirty="0" smtClean="0">
                <a:latin typeface="Arial"/>
                <a:cs typeface="Arial"/>
              </a:rPr>
              <a:t>1990)</a:t>
            </a:r>
          </a:p>
          <a:p>
            <a:pPr>
              <a:buFont typeface="Times" charset="0"/>
              <a:buNone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2000" b="1" dirty="0" smtClean="0">
              <a:latin typeface="Arial"/>
              <a:cs typeface="Arial"/>
            </a:endParaRPr>
          </a:p>
          <a:p>
            <a:pPr>
              <a:defRPr/>
            </a:pPr>
            <a:r>
              <a:rPr lang="en-US" sz="2800" b="1" u="sng" dirty="0" smtClean="0">
                <a:latin typeface="Arial"/>
                <a:cs typeface="Arial"/>
              </a:rPr>
              <a:t>Household food insecurity</a:t>
            </a:r>
            <a:r>
              <a:rPr lang="en-US" sz="2800" b="1" dirty="0" smtClean="0">
                <a:latin typeface="Arial"/>
                <a:cs typeface="Arial"/>
              </a:rPr>
              <a:t>: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 negative outcomes for both adults and children</a:t>
            </a:r>
            <a:r>
              <a:rPr lang="en-US" sz="4000" b="1" dirty="0" smtClean="0">
                <a:latin typeface="Arial"/>
                <a:cs typeface="Arial"/>
                <a:sym typeface="Wingdings"/>
              </a:rPr>
              <a:t> 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(Nord &amp; Parker 2010)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, but differences in food security status: </a:t>
            </a:r>
          </a:p>
          <a:p>
            <a:pPr algn="ctr">
              <a:defRPr/>
            </a:pPr>
            <a:r>
              <a:rPr lang="en-US" sz="2800" b="1" dirty="0" smtClean="0">
                <a:latin typeface="Arial"/>
                <a:cs typeface="Arial"/>
                <a:sym typeface="Wingdings"/>
              </a:rPr>
              <a:t>adults fare worse than children</a:t>
            </a:r>
          </a:p>
          <a:p>
            <a:pPr>
              <a:buFont typeface="Times" charset="0"/>
              <a:buNone/>
              <a:defRPr/>
            </a:pPr>
            <a:endParaRPr lang="en-US" sz="2800" b="1" dirty="0" smtClean="0">
              <a:latin typeface="Arial"/>
              <a:cs typeface="Arial"/>
              <a:sym typeface="Wingdings"/>
            </a:endParaRPr>
          </a:p>
          <a:p>
            <a:pPr>
              <a:buFont typeface="Times" charset="0"/>
              <a:buNone/>
              <a:defRPr/>
            </a:pPr>
            <a:endParaRPr lang="en-US" sz="2800" b="1" dirty="0">
              <a:latin typeface="Arial"/>
              <a:cs typeface="Arial"/>
              <a:sym typeface="Wingdings"/>
            </a:endParaRPr>
          </a:p>
          <a:p>
            <a:pPr algn="ctr">
              <a:buFont typeface="Times" charset="0"/>
              <a:buNone/>
              <a:defRPr/>
            </a:pPr>
            <a:r>
              <a:rPr lang="en-US" sz="2800" b="1" dirty="0" smtClean="0">
                <a:latin typeface="Arial"/>
                <a:cs typeface="Arial"/>
                <a:sym typeface="Wingdings"/>
              </a:rPr>
              <a:t>Adult buffering </a:t>
            </a:r>
            <a:r>
              <a:rPr lang="en-US" sz="1800" b="1" dirty="0" smtClean="0">
                <a:latin typeface="Arial"/>
                <a:cs typeface="Arial"/>
                <a:sym typeface="Wingdings"/>
              </a:rPr>
              <a:t>(</a:t>
            </a:r>
            <a:r>
              <a:rPr lang="en-US" sz="1800" dirty="0" smtClean="0">
                <a:latin typeface="Arial"/>
                <a:cs typeface="Arial"/>
              </a:rPr>
              <a:t>Bhattacharya </a:t>
            </a:r>
            <a:r>
              <a:rPr lang="en-US" sz="1800" dirty="0">
                <a:latin typeface="Arial"/>
                <a:cs typeface="Arial"/>
              </a:rPr>
              <a:t>et al. 2004; </a:t>
            </a:r>
            <a:r>
              <a:rPr lang="en-US" sz="1800" dirty="0" smtClean="0">
                <a:latin typeface="Arial"/>
                <a:cs typeface="Arial"/>
              </a:rPr>
              <a:t>Maxwell 1996)</a:t>
            </a:r>
          </a:p>
          <a:p>
            <a:pPr>
              <a:buFont typeface="Times" charset="0"/>
              <a:buNone/>
              <a:defRPr/>
            </a:pPr>
            <a:endParaRPr lang="en-US" sz="1800" b="1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r>
              <a:rPr lang="en-US" sz="2800" b="1" u="sng" dirty="0" smtClean="0">
                <a:latin typeface="Arial"/>
                <a:cs typeface="Arial"/>
              </a:rPr>
              <a:t>The role of schools &amp; child nutritional assistance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latin typeface="Arial"/>
                <a:cs typeface="Arial"/>
              </a:rPr>
              <a:t>National School Lunch Program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latin typeface="Arial"/>
                <a:cs typeface="Arial"/>
              </a:rPr>
              <a:t>School Breakfast Program</a:t>
            </a:r>
          </a:p>
          <a:p>
            <a:pPr>
              <a:buFont typeface="Times" charset="0"/>
              <a:buNone/>
              <a:defRPr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Wingdings" charset="0"/>
              <a:buChar char="à"/>
              <a:defRPr/>
            </a:pPr>
            <a:r>
              <a:rPr lang="en-US" sz="2800" dirty="0" smtClean="0">
                <a:latin typeface="Arial"/>
                <a:cs typeface="Arial"/>
                <a:sym typeface="Wingdings"/>
              </a:rPr>
              <a:t>sufficient food provision 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(Briefel et al. 2009)</a:t>
            </a:r>
          </a:p>
          <a:p>
            <a:pPr marL="457200" indent="-457200">
              <a:buFont typeface="Wingdings" charset="0"/>
              <a:buChar char="à"/>
              <a:defRPr/>
            </a:pPr>
            <a:r>
              <a:rPr lang="en-US" sz="2800" dirty="0" smtClean="0">
                <a:latin typeface="Arial"/>
                <a:cs typeface="Arial"/>
                <a:sym typeface="Wingdings"/>
              </a:rPr>
              <a:t>intra-household </a:t>
            </a:r>
            <a:r>
              <a:rPr lang="en-US" sz="2800" b="1" dirty="0" smtClean="0">
                <a:latin typeface="Arial"/>
                <a:cs typeface="Arial"/>
                <a:sym typeface="Wingdings"/>
              </a:rPr>
              <a:t>food resource reallocation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 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(Smith et al. 2012; Schmidt et al. 2013)</a:t>
            </a:r>
          </a:p>
          <a:p>
            <a:pPr>
              <a:buFont typeface="Times" charset="0"/>
              <a:buNone/>
              <a:defRPr/>
            </a:pPr>
            <a:endParaRPr lang="en-US" sz="2800" dirty="0">
              <a:latin typeface="Arial"/>
              <a:cs typeface="Arial"/>
              <a:sym typeface="Wingdings"/>
            </a:endParaRPr>
          </a:p>
          <a:p>
            <a:pPr>
              <a:buFont typeface="Times" charset="0"/>
              <a:buNone/>
              <a:defRPr/>
            </a:pPr>
            <a:endParaRPr lang="en-US" sz="1400" dirty="0">
              <a:latin typeface="Arial"/>
              <a:cs typeface="Arial"/>
              <a:sym typeface="Wingdings"/>
            </a:endParaRPr>
          </a:p>
          <a:p>
            <a:pPr algn="ctr">
              <a:buFont typeface="Times" charset="0"/>
              <a:buNone/>
              <a:defRPr/>
            </a:pPr>
            <a:r>
              <a:rPr lang="en-US" sz="2800" dirty="0" smtClean="0">
                <a:latin typeface="Arial"/>
                <a:cs typeface="Arial"/>
                <a:sym typeface="Wingdings"/>
              </a:rPr>
              <a:t>reduce adult buffering</a:t>
            </a:r>
          </a:p>
          <a:p>
            <a:pPr algn="ctr">
              <a:buFont typeface="Times" charset="0"/>
              <a:buNone/>
              <a:defRPr/>
            </a:pPr>
            <a:r>
              <a:rPr lang="en-US" sz="2800" b="1" dirty="0" smtClean="0">
                <a:latin typeface="Arial"/>
                <a:cs typeface="Arial"/>
                <a:sym typeface="Wingdings"/>
              </a:rPr>
              <a:t>association with food security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?</a:t>
            </a:r>
          </a:p>
          <a:p>
            <a:pPr>
              <a:buFont typeface="Times" charset="0"/>
              <a:buNone/>
              <a:defRPr/>
            </a:pPr>
            <a:endParaRPr lang="en-US" sz="2800" dirty="0" smtClean="0">
              <a:latin typeface="Arial"/>
              <a:cs typeface="Arial"/>
              <a:sym typeface="Wingdings"/>
            </a:endParaRPr>
          </a:p>
          <a:p>
            <a:pPr>
              <a:buFont typeface="Times" charset="0"/>
              <a:buNone/>
              <a:defRPr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13" name="Rectangle 216"/>
          <p:cNvSpPr>
            <a:spLocks noChangeArrowheads="1"/>
          </p:cNvSpPr>
          <p:nvPr/>
        </p:nvSpPr>
        <p:spPr bwMode="auto">
          <a:xfrm>
            <a:off x="4506913" y="24993600"/>
            <a:ext cx="18466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pic>
        <p:nvPicPr>
          <p:cNvPr id="14" name="Picture 4" descr="RU_SIG_GSNB_CMYK_K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0400" y="20305250"/>
            <a:ext cx="4133678" cy="108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8" name="Group 127"/>
          <p:cNvGrpSpPr/>
          <p:nvPr/>
        </p:nvGrpSpPr>
        <p:grpSpPr>
          <a:xfrm>
            <a:off x="303958" y="7812879"/>
            <a:ext cx="8438372" cy="3858344"/>
            <a:chOff x="303958" y="8388388"/>
            <a:chExt cx="8438372" cy="3858344"/>
          </a:xfrm>
        </p:grpSpPr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958" y="8588443"/>
              <a:ext cx="8438372" cy="3658289"/>
            </a:xfrm>
            <a:prstGeom prst="rect">
              <a:avLst/>
            </a:prstGeom>
          </p:spPr>
        </p:pic>
        <p:sp>
          <p:nvSpPr>
            <p:cNvPr id="126" name="TextBox 125"/>
            <p:cNvSpPr txBox="1"/>
            <p:nvPr/>
          </p:nvSpPr>
          <p:spPr>
            <a:xfrm>
              <a:off x="303958" y="8388388"/>
              <a:ext cx="72963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Arial"/>
                  <a:cs typeface="Arial"/>
                </a:rPr>
                <a:t>US households with children by food security status, 2010</a:t>
              </a:r>
              <a:endParaRPr lang="en-US" sz="2000" b="1" dirty="0">
                <a:latin typeface="Arial"/>
                <a:cs typeface="Arial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059760" y="11746188"/>
              <a:ext cx="26825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Source: Coleman-Jensen et al. 2012 </a:t>
              </a:r>
              <a:endParaRPr lang="en-US" sz="1200" dirty="0">
                <a:latin typeface="Arial"/>
                <a:cs typeface="Arial"/>
              </a:endParaRPr>
            </a:p>
          </p:txBody>
        </p:sp>
      </p:grpSp>
      <p:sp>
        <p:nvSpPr>
          <p:cNvPr id="129" name="Down Arrow 128"/>
          <p:cNvSpPr/>
          <p:nvPr/>
        </p:nvSpPr>
        <p:spPr>
          <a:xfrm>
            <a:off x="4389854" y="13716475"/>
            <a:ext cx="603449" cy="81274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Down Arrow 129"/>
          <p:cNvSpPr/>
          <p:nvPr/>
        </p:nvSpPr>
        <p:spPr>
          <a:xfrm>
            <a:off x="4389854" y="17877357"/>
            <a:ext cx="603449" cy="81274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-177791" y="2158840"/>
            <a:ext cx="18466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1051" y="2605196"/>
            <a:ext cx="8711723" cy="2936424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 typeface="Times" charset="0"/>
              <a:buNone/>
              <a:defRPr/>
            </a:pPr>
            <a:r>
              <a:rPr lang="en-US" sz="3600" b="1" dirty="0" smtClean="0">
                <a:latin typeface="Arial"/>
                <a:cs typeface="Arial"/>
              </a:rPr>
              <a:t>PURPOSE</a:t>
            </a:r>
          </a:p>
          <a:p>
            <a:pPr>
              <a:buFont typeface="Times" charset="0"/>
              <a:buNone/>
              <a:defRPr/>
            </a:pPr>
            <a:endParaRPr lang="en-US" sz="800" b="1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r>
              <a:rPr lang="en-US" sz="2800" dirty="0" smtClean="0">
                <a:latin typeface="Arial"/>
                <a:cs typeface="Arial"/>
              </a:rPr>
              <a:t>To examine whether the provision of </a:t>
            </a:r>
            <a:r>
              <a:rPr lang="en-US" sz="2800" b="1" dirty="0" smtClean="0">
                <a:latin typeface="Arial"/>
                <a:cs typeface="Arial"/>
              </a:rPr>
              <a:t>school meals to children</a:t>
            </a:r>
            <a:r>
              <a:rPr lang="en-US" sz="2800" dirty="0" smtClean="0">
                <a:latin typeface="Arial"/>
                <a:cs typeface="Arial"/>
              </a:rPr>
              <a:t> is associated with the</a:t>
            </a:r>
            <a:r>
              <a:rPr lang="en-US" sz="2800" b="1" dirty="0" smtClean="0">
                <a:latin typeface="Arial"/>
                <a:cs typeface="Arial"/>
              </a:rPr>
              <a:t> food security of adults </a:t>
            </a:r>
            <a:r>
              <a:rPr lang="en-US" sz="2800" dirty="0" smtClean="0">
                <a:latin typeface="Arial"/>
                <a:cs typeface="Arial"/>
              </a:rPr>
              <a:t>within the household. </a:t>
            </a:r>
          </a:p>
          <a:p>
            <a:pPr>
              <a:buFont typeface="Times" charset="0"/>
              <a:buNone/>
              <a:defRPr/>
            </a:pPr>
            <a:endParaRPr lang="en-US" sz="1000" b="1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4400" b="1" dirty="0" smtClean="0">
              <a:latin typeface="Arial"/>
              <a:cs typeface="Arial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9160942" y="13724482"/>
            <a:ext cx="8637043" cy="5854700"/>
            <a:chOff x="9160942" y="13724482"/>
            <a:chExt cx="8637043" cy="5854700"/>
          </a:xfrm>
        </p:grpSpPr>
        <p:graphicFrame>
          <p:nvGraphicFramePr>
            <p:cNvPr id="134" name="Chart 13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188503"/>
                </p:ext>
              </p:extLst>
            </p:nvPr>
          </p:nvGraphicFramePr>
          <p:xfrm>
            <a:off x="9160942" y="13724482"/>
            <a:ext cx="8637043" cy="5854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35" name="TextBox 134"/>
            <p:cNvSpPr txBox="1"/>
            <p:nvPr/>
          </p:nvSpPr>
          <p:spPr>
            <a:xfrm rot="16200000">
              <a:off x="10106982" y="14876571"/>
              <a:ext cx="45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dirty="0" smtClean="0"/>
                <a:t>igh</a:t>
              </a:r>
              <a:endParaRPr lang="en-US" sz="1200" dirty="0"/>
            </a:p>
          </p:txBody>
        </p:sp>
        <p:sp>
          <p:nvSpPr>
            <p:cNvPr id="136" name="TextBox 135"/>
            <p:cNvSpPr txBox="1"/>
            <p:nvPr/>
          </p:nvSpPr>
          <p:spPr>
            <a:xfrm rot="16200000">
              <a:off x="9967747" y="16184672"/>
              <a:ext cx="732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</a:t>
              </a:r>
              <a:r>
                <a:rPr lang="en-US" sz="1200" dirty="0" smtClean="0"/>
                <a:t>arginal</a:t>
              </a:r>
              <a:endParaRPr lang="en-US" sz="1200" dirty="0"/>
            </a:p>
          </p:txBody>
        </p:sp>
        <p:sp>
          <p:nvSpPr>
            <p:cNvPr id="137" name="TextBox 136"/>
            <p:cNvSpPr txBox="1"/>
            <p:nvPr/>
          </p:nvSpPr>
          <p:spPr>
            <a:xfrm rot="16200000">
              <a:off x="10128471" y="16971847"/>
              <a:ext cx="4111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</a:t>
              </a:r>
              <a:r>
                <a:rPr lang="en-US" sz="1200" dirty="0" smtClean="0"/>
                <a:t>ow</a:t>
              </a:r>
              <a:endParaRPr lang="en-US" sz="1200" dirty="0"/>
            </a:p>
          </p:txBody>
        </p:sp>
        <p:sp>
          <p:nvSpPr>
            <p:cNvPr id="138" name="TextBox 137"/>
            <p:cNvSpPr txBox="1"/>
            <p:nvPr/>
          </p:nvSpPr>
          <p:spPr>
            <a:xfrm rot="16200000">
              <a:off x="9976389" y="17666532"/>
              <a:ext cx="7153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</a:t>
              </a:r>
              <a:r>
                <a:rPr lang="en-US" sz="1200" dirty="0" smtClean="0"/>
                <a:t>ery low</a:t>
              </a:r>
              <a:endParaRPr lang="en-US" sz="1200" dirty="0"/>
            </a:p>
          </p:txBody>
        </p:sp>
        <p:sp>
          <p:nvSpPr>
            <p:cNvPr id="139" name="TextBox 138"/>
            <p:cNvSpPr txBox="1"/>
            <p:nvPr/>
          </p:nvSpPr>
          <p:spPr>
            <a:xfrm rot="16200000">
              <a:off x="17147116" y="17736305"/>
              <a:ext cx="391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y</a:t>
              </a:r>
              <a:r>
                <a:rPr lang="en-US" sz="1200" dirty="0" smtClean="0"/>
                <a:t>es</a:t>
              </a:r>
              <a:endParaRPr lang="en-US" sz="1200" dirty="0"/>
            </a:p>
          </p:txBody>
        </p:sp>
        <p:sp>
          <p:nvSpPr>
            <p:cNvPr id="140" name="TextBox 139"/>
            <p:cNvSpPr txBox="1"/>
            <p:nvPr/>
          </p:nvSpPr>
          <p:spPr>
            <a:xfrm rot="16200000">
              <a:off x="16562917" y="17680955"/>
              <a:ext cx="391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y</a:t>
              </a:r>
              <a:r>
                <a:rPr lang="en-US" sz="1200" dirty="0" smtClean="0"/>
                <a:t>es</a:t>
              </a:r>
              <a:endParaRPr lang="en-US" sz="1200" dirty="0"/>
            </a:p>
          </p:txBody>
        </p:sp>
        <p:sp>
          <p:nvSpPr>
            <p:cNvPr id="141" name="TextBox 140"/>
            <p:cNvSpPr txBox="1"/>
            <p:nvPr/>
          </p:nvSpPr>
          <p:spPr>
            <a:xfrm rot="16200000">
              <a:off x="15991417" y="16984358"/>
              <a:ext cx="391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y</a:t>
              </a:r>
              <a:r>
                <a:rPr lang="en-US" sz="1200" dirty="0" smtClean="0"/>
                <a:t>es</a:t>
              </a:r>
              <a:endParaRPr lang="en-US" sz="1200" dirty="0"/>
            </a:p>
          </p:txBody>
        </p:sp>
        <p:sp>
          <p:nvSpPr>
            <p:cNvPr id="142" name="TextBox 141"/>
            <p:cNvSpPr txBox="1"/>
            <p:nvPr/>
          </p:nvSpPr>
          <p:spPr>
            <a:xfrm rot="16200000">
              <a:off x="15407217" y="16174205"/>
              <a:ext cx="391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y</a:t>
              </a:r>
              <a:r>
                <a:rPr lang="en-US" sz="1200" dirty="0" smtClean="0"/>
                <a:t>es</a:t>
              </a:r>
              <a:endParaRPr lang="en-US" sz="1200" dirty="0"/>
            </a:p>
          </p:txBody>
        </p:sp>
        <p:sp>
          <p:nvSpPr>
            <p:cNvPr id="143" name="TextBox 142"/>
            <p:cNvSpPr txBox="1"/>
            <p:nvPr/>
          </p:nvSpPr>
          <p:spPr>
            <a:xfrm rot="16200000">
              <a:off x="17137178" y="15783878"/>
              <a:ext cx="3466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  <p:sp>
          <p:nvSpPr>
            <p:cNvPr id="144" name="TextBox 143"/>
            <p:cNvSpPr txBox="1"/>
            <p:nvPr/>
          </p:nvSpPr>
          <p:spPr>
            <a:xfrm rot="16200000">
              <a:off x="16585123" y="15601300"/>
              <a:ext cx="3466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  <p:sp>
          <p:nvSpPr>
            <p:cNvPr id="145" name="TextBox 144"/>
            <p:cNvSpPr txBox="1"/>
            <p:nvPr/>
          </p:nvSpPr>
          <p:spPr>
            <a:xfrm rot="16200000">
              <a:off x="16013623" y="14953192"/>
              <a:ext cx="3466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no</a:t>
              </a:r>
              <a:endParaRPr lang="en-US" sz="1200" dirty="0"/>
            </a:p>
          </p:txBody>
        </p:sp>
        <p:sp>
          <p:nvSpPr>
            <p:cNvPr id="146" name="TextBox 145"/>
            <p:cNvSpPr txBox="1"/>
            <p:nvPr/>
          </p:nvSpPr>
          <p:spPr>
            <a:xfrm rot="16200000">
              <a:off x="15429423" y="14345405"/>
              <a:ext cx="3466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</a:t>
              </a:r>
              <a:r>
                <a:rPr lang="en-US" sz="1200" dirty="0" smtClean="0"/>
                <a:t>o</a:t>
              </a:r>
              <a:endParaRPr lang="en-US" sz="1200" dirty="0"/>
            </a:p>
          </p:txBody>
        </p:sp>
        <p:sp>
          <p:nvSpPr>
            <p:cNvPr id="147" name="TextBox 146"/>
            <p:cNvSpPr txBox="1"/>
            <p:nvPr/>
          </p:nvSpPr>
          <p:spPr>
            <a:xfrm rot="16200000">
              <a:off x="14601241" y="17271086"/>
              <a:ext cx="8961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u</a:t>
              </a:r>
              <a:r>
                <a:rPr lang="en-US" sz="1200" dirty="0" smtClean="0"/>
                <a:t>nder $20k</a:t>
              </a:r>
              <a:endParaRPr lang="en-US" sz="1200" dirty="0"/>
            </a:p>
          </p:txBody>
        </p:sp>
        <p:sp>
          <p:nvSpPr>
            <p:cNvPr id="148" name="TextBox 147"/>
            <p:cNvSpPr txBox="1"/>
            <p:nvPr/>
          </p:nvSpPr>
          <p:spPr>
            <a:xfrm rot="16200000">
              <a:off x="14554842" y="15135769"/>
              <a:ext cx="9889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a</a:t>
              </a:r>
              <a:r>
                <a:rPr lang="en-US" sz="1200" dirty="0" smtClean="0"/>
                <a:t>t/over $20k</a:t>
              </a:r>
              <a:endParaRPr lang="en-US" sz="1200" dirty="0"/>
            </a:p>
          </p:txBody>
        </p:sp>
        <p:sp>
          <p:nvSpPr>
            <p:cNvPr id="149" name="TextBox 148"/>
            <p:cNvSpPr txBox="1"/>
            <p:nvPr/>
          </p:nvSpPr>
          <p:spPr>
            <a:xfrm rot="16200000">
              <a:off x="14236701" y="17533189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1-3</a:t>
              </a:r>
              <a:endParaRPr lang="en-US" sz="1200" dirty="0"/>
            </a:p>
          </p:txBody>
        </p:sp>
        <p:sp>
          <p:nvSpPr>
            <p:cNvPr id="150" name="TextBox 149"/>
            <p:cNvSpPr txBox="1"/>
            <p:nvPr/>
          </p:nvSpPr>
          <p:spPr>
            <a:xfrm rot="16200000">
              <a:off x="14237740" y="16361404"/>
              <a:ext cx="387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4-5</a:t>
              </a:r>
              <a:endParaRPr lang="en-US" sz="1200" dirty="0"/>
            </a:p>
          </p:txBody>
        </p:sp>
        <p:sp>
          <p:nvSpPr>
            <p:cNvPr id="151" name="TextBox 150"/>
            <p:cNvSpPr txBox="1"/>
            <p:nvPr/>
          </p:nvSpPr>
          <p:spPr>
            <a:xfrm rot="16200000">
              <a:off x="14261973" y="14764827"/>
              <a:ext cx="3393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6+</a:t>
              </a:r>
              <a:endParaRPr lang="en-US" sz="1200" dirty="0"/>
            </a:p>
          </p:txBody>
        </p:sp>
        <p:sp>
          <p:nvSpPr>
            <p:cNvPr id="154" name="TextBox 153"/>
            <p:cNvSpPr txBox="1"/>
            <p:nvPr/>
          </p:nvSpPr>
          <p:spPr>
            <a:xfrm rot="16200000">
              <a:off x="12436861" y="17571843"/>
              <a:ext cx="5437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white</a:t>
              </a:r>
              <a:endParaRPr lang="en-US" sz="1200" dirty="0"/>
            </a:p>
          </p:txBody>
        </p:sp>
        <p:sp>
          <p:nvSpPr>
            <p:cNvPr id="155" name="TextBox 154"/>
            <p:cNvSpPr txBox="1"/>
            <p:nvPr/>
          </p:nvSpPr>
          <p:spPr>
            <a:xfrm rot="16200000">
              <a:off x="12453943" y="16624532"/>
              <a:ext cx="5095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black</a:t>
              </a:r>
              <a:endParaRPr lang="en-US" sz="1200" dirty="0"/>
            </a:p>
          </p:txBody>
        </p:sp>
        <p:sp>
          <p:nvSpPr>
            <p:cNvPr id="156" name="TextBox 155"/>
            <p:cNvSpPr txBox="1"/>
            <p:nvPr/>
          </p:nvSpPr>
          <p:spPr>
            <a:xfrm rot="16200000">
              <a:off x="12352804" y="15200630"/>
              <a:ext cx="7118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Hispanic</a:t>
              </a:r>
              <a:endParaRPr lang="en-US" sz="1200" dirty="0"/>
            </a:p>
          </p:txBody>
        </p:sp>
        <p:sp>
          <p:nvSpPr>
            <p:cNvPr id="158" name="TextBox 157"/>
            <p:cNvSpPr txBox="1"/>
            <p:nvPr/>
          </p:nvSpPr>
          <p:spPr>
            <a:xfrm rot="16200000">
              <a:off x="13054227" y="16947013"/>
              <a:ext cx="4657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4-10</a:t>
              </a:r>
              <a:endParaRPr lang="en-US" sz="1200" dirty="0"/>
            </a:p>
          </p:txBody>
        </p:sp>
        <p:sp>
          <p:nvSpPr>
            <p:cNvPr id="159" name="TextBox 158"/>
            <p:cNvSpPr txBox="1"/>
            <p:nvPr/>
          </p:nvSpPr>
          <p:spPr>
            <a:xfrm rot="16200000">
              <a:off x="13015229" y="15546493"/>
              <a:ext cx="543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11-13</a:t>
              </a:r>
              <a:endParaRPr lang="en-US" sz="1200" dirty="0"/>
            </a:p>
          </p:txBody>
        </p:sp>
        <p:sp>
          <p:nvSpPr>
            <p:cNvPr id="160" name="TextBox 159"/>
            <p:cNvSpPr txBox="1"/>
            <p:nvPr/>
          </p:nvSpPr>
          <p:spPr>
            <a:xfrm rot="16200000">
              <a:off x="13015228" y="14662598"/>
              <a:ext cx="543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14-19</a:t>
              </a:r>
              <a:endParaRPr lang="en-US" sz="1200" dirty="0"/>
            </a:p>
          </p:txBody>
        </p:sp>
      </p:grpSp>
      <p:sp>
        <p:nvSpPr>
          <p:cNvPr id="162" name="TextBox 161"/>
          <p:cNvSpPr txBox="1"/>
          <p:nvPr/>
        </p:nvSpPr>
        <p:spPr>
          <a:xfrm rot="16200000">
            <a:off x="10774563" y="17843712"/>
            <a:ext cx="346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63" name="TextBox 162"/>
          <p:cNvSpPr txBox="1"/>
          <p:nvPr/>
        </p:nvSpPr>
        <p:spPr>
          <a:xfrm rot="16200000">
            <a:off x="10541376" y="17066174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NSLP only</a:t>
            </a:r>
            <a:endParaRPr lang="en-US" sz="1200" dirty="0"/>
          </a:p>
        </p:txBody>
      </p:sp>
      <p:sp>
        <p:nvSpPr>
          <p:cNvPr id="164" name="TextBox 163"/>
          <p:cNvSpPr txBox="1"/>
          <p:nvPr/>
        </p:nvSpPr>
        <p:spPr>
          <a:xfrm rot="16200000">
            <a:off x="10428991" y="15248618"/>
            <a:ext cx="1037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NSLP and SBP</a:t>
            </a:r>
            <a:endParaRPr lang="en-US" sz="1200" dirty="0"/>
          </a:p>
        </p:txBody>
      </p:sp>
      <p:graphicFrame>
        <p:nvGraphicFramePr>
          <p:cNvPr id="165" name="Chart 1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743049"/>
              </p:ext>
            </p:extLst>
          </p:nvPr>
        </p:nvGraphicFramePr>
        <p:xfrm>
          <a:off x="18213121" y="3877637"/>
          <a:ext cx="11548773" cy="5553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6" name="Chart 1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659127"/>
              </p:ext>
            </p:extLst>
          </p:nvPr>
        </p:nvGraphicFramePr>
        <p:xfrm>
          <a:off x="18017927" y="13385545"/>
          <a:ext cx="12073396" cy="5420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8" name="TextBox 167"/>
          <p:cNvSpPr txBox="1"/>
          <p:nvPr/>
        </p:nvSpPr>
        <p:spPr>
          <a:xfrm>
            <a:off x="22686841" y="15861913"/>
            <a:ext cx="5171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*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0218753" y="18690097"/>
            <a:ext cx="2112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en-US" sz="2000" b="1" dirty="0" smtClean="0"/>
              <a:t>articipation level</a:t>
            </a:r>
            <a:endParaRPr lang="en-US" sz="2000" b="1" dirty="0"/>
          </a:p>
        </p:txBody>
      </p:sp>
      <p:sp>
        <p:nvSpPr>
          <p:cNvPr id="170" name="TextBox 169"/>
          <p:cNvSpPr txBox="1"/>
          <p:nvPr/>
        </p:nvSpPr>
        <p:spPr>
          <a:xfrm>
            <a:off x="27009135" y="18690097"/>
            <a:ext cx="1569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Subsidy level</a:t>
            </a:r>
            <a:endParaRPr lang="en-US" sz="2000" b="1" dirty="0"/>
          </a:p>
        </p:txBody>
      </p:sp>
      <p:sp>
        <p:nvSpPr>
          <p:cNvPr id="171" name="Rectangle 170"/>
          <p:cNvSpPr/>
          <p:nvPr/>
        </p:nvSpPr>
        <p:spPr>
          <a:xfrm>
            <a:off x="18213121" y="12998089"/>
            <a:ext cx="12361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Predicted adult FS score by child program participation and subsidy level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8799878" y="16638332"/>
            <a:ext cx="664636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**</a:t>
            </a:r>
            <a:endParaRPr lang="en-US" sz="3600" b="1" dirty="0"/>
          </a:p>
        </p:txBody>
      </p:sp>
      <p:sp>
        <p:nvSpPr>
          <p:cNvPr id="173" name="Rectangle 172"/>
          <p:cNvSpPr/>
          <p:nvPr/>
        </p:nvSpPr>
        <p:spPr>
          <a:xfrm>
            <a:off x="18017926" y="3457687"/>
            <a:ext cx="12176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Predicted probabilities of adult </a:t>
            </a:r>
            <a:r>
              <a:rPr lang="en-US" sz="2400" dirty="0" smtClean="0"/>
              <a:t>FS conditions </a:t>
            </a:r>
            <a:r>
              <a:rPr lang="en-US" sz="2400" dirty="0"/>
              <a:t>by children's school meal participation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20677840" y="6671568"/>
            <a:ext cx="434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 smtClean="0"/>
              <a:t>*</a:t>
            </a:r>
            <a:endParaRPr lang="en-US" sz="3600" dirty="0"/>
          </a:p>
        </p:txBody>
      </p:sp>
      <p:sp>
        <p:nvSpPr>
          <p:cNvPr id="175" name="Rectangle 174"/>
          <p:cNvSpPr/>
          <p:nvPr/>
        </p:nvSpPr>
        <p:spPr>
          <a:xfrm>
            <a:off x="23317123" y="5187677"/>
            <a:ext cx="4341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 smtClean="0"/>
              <a:t>*</a:t>
            </a:r>
            <a:endParaRPr lang="en-US" sz="4000" dirty="0"/>
          </a:p>
        </p:txBody>
      </p:sp>
      <p:sp>
        <p:nvSpPr>
          <p:cNvPr id="176" name="Rectangle 175"/>
          <p:cNvSpPr/>
          <p:nvPr/>
        </p:nvSpPr>
        <p:spPr>
          <a:xfrm>
            <a:off x="28429217" y="4333017"/>
            <a:ext cx="4341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 smtClean="0"/>
              <a:t>*</a:t>
            </a:r>
            <a:endParaRPr lang="en-US" sz="4000" dirty="0"/>
          </a:p>
        </p:txBody>
      </p:sp>
      <p:sp>
        <p:nvSpPr>
          <p:cNvPr id="177" name="Rectangle 176"/>
          <p:cNvSpPr/>
          <p:nvPr/>
        </p:nvSpPr>
        <p:spPr>
          <a:xfrm>
            <a:off x="25622461" y="4333017"/>
            <a:ext cx="9513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 smtClean="0"/>
              <a:t>**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28578270" y="9185407"/>
            <a:ext cx="1156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*p&lt;0.05; **p&lt;0.01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28886114" y="18805879"/>
            <a:ext cx="1156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*p&lt;0.05; **p&lt;0.01</a:t>
            </a:r>
            <a:endParaRPr lang="en-US" sz="1000" dirty="0"/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18213121" y="2605196"/>
            <a:ext cx="11878201" cy="16502918"/>
          </a:xfrm>
          <a:prstGeom prst="rect">
            <a:avLst/>
          </a:prstGeom>
          <a:noFill/>
          <a:ln w="76200">
            <a:solidFill>
              <a:srgbClr val="4F622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marL="66675" indent="-666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 typeface="Times" charset="0"/>
              <a:buNone/>
              <a:defRPr/>
            </a:pPr>
            <a:r>
              <a:rPr lang="en-US" sz="3600" b="1" dirty="0" smtClean="0">
                <a:latin typeface="Arial"/>
                <a:cs typeface="Arial"/>
              </a:rPr>
              <a:t>RESULTS &amp; INTERPRETATION</a:t>
            </a:r>
          </a:p>
          <a:p>
            <a:pPr>
              <a:buFont typeface="Times" charset="0"/>
              <a:buNone/>
              <a:defRPr/>
            </a:pPr>
            <a:endParaRPr lang="en-US" sz="3600" b="1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3600" b="1" dirty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800" dirty="0" smtClean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>
                <a:latin typeface="Arial"/>
                <a:cs typeface="Arial"/>
              </a:rPr>
              <a:t>child’s </a:t>
            </a:r>
            <a:r>
              <a:rPr lang="en-US" dirty="0">
                <a:latin typeface="Arial"/>
                <a:cs typeface="Arial"/>
              </a:rPr>
              <a:t>school meal participation </a:t>
            </a:r>
            <a:r>
              <a:rPr lang="en-US" b="1" dirty="0" smtClean="0">
                <a:solidFill>
                  <a:srgbClr val="4F6228"/>
                </a:solidFill>
                <a:latin typeface="Arial"/>
                <a:cs typeface="Arial"/>
              </a:rPr>
              <a:t>negatively </a:t>
            </a:r>
            <a:r>
              <a:rPr lang="en-US" b="1" dirty="0">
                <a:solidFill>
                  <a:srgbClr val="4F6228"/>
                </a:solidFill>
                <a:latin typeface="Arial"/>
                <a:cs typeface="Arial"/>
              </a:rPr>
              <a:t>associated </a:t>
            </a:r>
            <a:r>
              <a:rPr lang="en-US" dirty="0" smtClean="0">
                <a:latin typeface="Arial"/>
                <a:cs typeface="Arial"/>
              </a:rPr>
              <a:t>with adult food security</a:t>
            </a:r>
          </a:p>
          <a:p>
            <a:pPr marL="0" indent="0">
              <a:defRPr/>
            </a:pPr>
            <a:r>
              <a:rPr lang="en-US" sz="2000" dirty="0" smtClean="0">
                <a:latin typeface="Arial"/>
                <a:cs typeface="Arial"/>
              </a:rPr>
              <a:t>     (b=-0.68, sd=0.25, p&lt;0.05) </a:t>
            </a:r>
            <a:r>
              <a:rPr lang="en-US" sz="2000" dirty="0" smtClean="0">
                <a:latin typeface="Arial"/>
                <a:cs typeface="Arial"/>
                <a:sym typeface="Wingdings"/>
              </a:rPr>
              <a:t> </a:t>
            </a:r>
            <a:r>
              <a:rPr lang="en-US" sz="2000" dirty="0" smtClean="0">
                <a:latin typeface="Arial"/>
                <a:cs typeface="Arial"/>
              </a:rPr>
              <a:t>explained away in adjusted model </a:t>
            </a:r>
          </a:p>
          <a:p>
            <a:pPr marL="0" indent="0">
              <a:defRPr/>
            </a:pPr>
            <a:r>
              <a:rPr lang="en-US" sz="1000" dirty="0" smtClean="0">
                <a:latin typeface="Arial"/>
                <a:cs typeface="Arial"/>
              </a:rPr>
              <a:t>	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>
                <a:latin typeface="Arial"/>
                <a:cs typeface="Arial"/>
              </a:rPr>
              <a:t>child participation in </a:t>
            </a:r>
            <a:r>
              <a:rPr lang="en-US" b="1" dirty="0" smtClean="0">
                <a:solidFill>
                  <a:srgbClr val="4F6228"/>
                </a:solidFill>
                <a:latin typeface="Arial"/>
                <a:cs typeface="Arial"/>
              </a:rPr>
              <a:t>more programs </a:t>
            </a:r>
            <a:r>
              <a:rPr lang="en-US" dirty="0" smtClean="0">
                <a:latin typeface="Arial"/>
                <a:cs typeface="Arial"/>
              </a:rPr>
              <a:t>and </a:t>
            </a:r>
            <a:r>
              <a:rPr lang="en-US" b="1" dirty="0" smtClean="0">
                <a:solidFill>
                  <a:srgbClr val="4F6228"/>
                </a:solidFill>
                <a:latin typeface="Arial"/>
                <a:cs typeface="Arial"/>
              </a:rPr>
              <a:t>higher subsidy level </a:t>
            </a:r>
            <a:r>
              <a:rPr lang="en-US" dirty="0" smtClean="0">
                <a:latin typeface="Arial"/>
                <a:cs typeface="Arial"/>
              </a:rPr>
              <a:t>negatively associated with adult food security</a:t>
            </a:r>
          </a:p>
          <a:p>
            <a:pPr marL="0" indent="0">
              <a:defRPr/>
            </a:pP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    NSLP and SBP (b=-0.62, sd=0.25, p&lt;0.05); free lunch receipt (b=-0.97, sd=0.30, p&lt;0.01)</a:t>
            </a:r>
          </a:p>
          <a:p>
            <a:pPr marL="0" indent="0">
              <a:defRPr/>
            </a:pPr>
            <a:endParaRPr lang="en-US" sz="1000" dirty="0" smtClean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b="1" dirty="0" smtClean="0">
                <a:solidFill>
                  <a:srgbClr val="4F6228"/>
                </a:solidFill>
                <a:latin typeface="Arial"/>
                <a:cs typeface="Arial"/>
              </a:rPr>
              <a:t>Hispanic ethnicity, larger household, emergency food receipt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negative predictors significant across models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1000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r>
              <a:rPr lang="en-US" sz="3600" b="1" dirty="0" smtClean="0">
                <a:latin typeface="Arial"/>
                <a:cs typeface="Arial"/>
                <a:sym typeface="Wingdings"/>
              </a:rPr>
              <a:t>multiple hardships and self-selection</a:t>
            </a:r>
            <a:endParaRPr lang="en-US" sz="3600" b="1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51050" y="19695194"/>
            <a:ext cx="8711724" cy="1693194"/>
          </a:xfrm>
          <a:prstGeom prst="rect">
            <a:avLst/>
          </a:prstGeom>
          <a:noFill/>
          <a:ln w="76200">
            <a:solidFill>
              <a:srgbClr val="4F622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marL="66675" indent="-666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 typeface="Times" charset="0"/>
              <a:buNone/>
              <a:defRPr/>
            </a:pPr>
            <a:r>
              <a:rPr lang="en-US" sz="1600" b="1" dirty="0" smtClean="0">
                <a:latin typeface="Arial"/>
                <a:cs typeface="Arial"/>
              </a:rPr>
              <a:t>REFERENCES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800" dirty="0" smtClean="0">
                <a:latin typeface="Arial"/>
                <a:cs typeface="Arial"/>
              </a:rPr>
              <a:t>Anderson, S.A. 1990. Core Indicators of Nutritional State for Difficult to Sample Populations. </a:t>
            </a:r>
            <a:r>
              <a:rPr lang="en-US" sz="800" i="1" dirty="0" smtClean="0">
                <a:latin typeface="Arial"/>
                <a:cs typeface="Arial"/>
              </a:rPr>
              <a:t>The Journal of Nutrition</a:t>
            </a:r>
            <a:r>
              <a:rPr lang="en-US" sz="800" dirty="0" smtClean="0">
                <a:latin typeface="Arial"/>
                <a:cs typeface="Arial"/>
              </a:rPr>
              <a:t> 120 (11S): 1557−1600.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800" dirty="0" smtClean="0">
                <a:latin typeface="Arial"/>
                <a:cs typeface="Arial"/>
              </a:rPr>
              <a:t>Bhattacharya, Jayanta, Janet Currie, and Steven Haider. 2004. Poverty, food insecurity, and nutritional outcomes in children and adults. </a:t>
            </a:r>
            <a:r>
              <a:rPr lang="en-US" sz="800" i="1" dirty="0" smtClean="0">
                <a:latin typeface="Arial"/>
                <a:cs typeface="Arial"/>
              </a:rPr>
              <a:t>Journal of Health Economics</a:t>
            </a:r>
            <a:r>
              <a:rPr lang="en-US" sz="800" dirty="0" smtClean="0">
                <a:latin typeface="Arial"/>
                <a:cs typeface="Arial"/>
              </a:rPr>
              <a:t> 23 (4): 839–62.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en-US" sz="800" dirty="0" smtClean="0">
                <a:latin typeface="Arial"/>
                <a:cs typeface="Arial"/>
              </a:rPr>
              <a:t>Briefel, Ronette R., Ander Wilson and Philip M. Gleason. 2009. Consumption of low–nutrient, energy–dense foods and beverages at school, home, and other locations among school lunch participants and nonparticipants. </a:t>
            </a:r>
            <a:r>
              <a:rPr lang="en-US" sz="800" i="1" dirty="0" smtClean="0">
                <a:latin typeface="Arial"/>
                <a:cs typeface="Arial"/>
              </a:rPr>
              <a:t>Journal of the American Dietetic Association</a:t>
            </a:r>
            <a:r>
              <a:rPr lang="en-US" sz="800" dirty="0" smtClean="0">
                <a:latin typeface="Arial"/>
                <a:cs typeface="Arial"/>
              </a:rPr>
              <a:t> 109 (2): S79–90.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800" dirty="0" smtClean="0">
                <a:latin typeface="Arial"/>
                <a:cs typeface="Arial"/>
              </a:rPr>
              <a:t>Maxwell, Daniel G. 1996. Measuring food insecurity: The frequency and severity of “coping strategies”. </a:t>
            </a:r>
            <a:r>
              <a:rPr lang="en-US" sz="800" i="1" dirty="0" smtClean="0">
                <a:latin typeface="Arial"/>
                <a:cs typeface="Arial"/>
              </a:rPr>
              <a:t>Food Policy</a:t>
            </a:r>
            <a:r>
              <a:rPr lang="en-US" sz="800" dirty="0" smtClean="0">
                <a:latin typeface="Arial"/>
                <a:cs typeface="Arial"/>
              </a:rPr>
              <a:t> 21 (3): 291–303.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800" dirty="0" smtClean="0">
                <a:latin typeface="Arial"/>
                <a:cs typeface="Arial"/>
              </a:rPr>
              <a:t>Nord, Mark and Lynn Parker. 2010. How adequately are food needs of children in low–income households being met? </a:t>
            </a:r>
            <a:r>
              <a:rPr lang="en-US" sz="800" i="1" dirty="0" smtClean="0">
                <a:latin typeface="Arial"/>
                <a:cs typeface="Arial"/>
              </a:rPr>
              <a:t>Children and Youth Services Review</a:t>
            </a:r>
            <a:r>
              <a:rPr lang="en-US" sz="800" dirty="0" smtClean="0">
                <a:latin typeface="Arial"/>
                <a:cs typeface="Arial"/>
              </a:rPr>
              <a:t> 32 (9): 1175–85.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en-US" sz="800" dirty="0" smtClean="0">
                <a:latin typeface="Arial"/>
                <a:cs typeface="Arial"/>
              </a:rPr>
              <a:t>Schmidt, Lucie, Lara Shore–Sheppard, and Tara Watson. 2013. The Effect of Safety Net Programs on Food Insecurity. NBER Working Paper No. 19558. Available online at: http://www.nber.org/papers/w19558 (Accessed 3/27/2014).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800" dirty="0" smtClean="0">
                <a:latin typeface="Arial"/>
                <a:cs typeface="Arial"/>
              </a:rPr>
              <a:t>Smith, C, Parnell, W, Brown, R, and Gray, A. 2012. Providing additional money to food–insecure households and its effect on food expenditure: a randomized controlled trial. </a:t>
            </a:r>
            <a:r>
              <a:rPr lang="en-US" sz="800" i="1" dirty="0" smtClean="0">
                <a:latin typeface="Arial"/>
                <a:cs typeface="Arial"/>
              </a:rPr>
              <a:t>Public Health Nutrition 16 (8):</a:t>
            </a:r>
            <a:r>
              <a:rPr lang="en-US" sz="800" dirty="0" smtClean="0">
                <a:latin typeface="Arial"/>
                <a:cs typeface="Arial"/>
              </a:rPr>
              <a:t> 1507–15.</a:t>
            </a:r>
            <a:endParaRPr lang="en-US" sz="2800" dirty="0"/>
          </a:p>
          <a:p>
            <a:pPr>
              <a:buFont typeface="Times" charset="0"/>
              <a:buNone/>
              <a:defRPr/>
            </a:pP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15439" y="19261190"/>
            <a:ext cx="1716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child-level control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15043888" y="19240628"/>
            <a:ext cx="2160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household-level control</a:t>
            </a:r>
            <a:endParaRPr lang="en-US" sz="1600" dirty="0"/>
          </a:p>
        </p:txBody>
      </p:sp>
      <p:sp>
        <p:nvSpPr>
          <p:cNvPr id="121" name="Text Box 3"/>
          <p:cNvSpPr txBox="1">
            <a:spLocks noChangeArrowheads="1"/>
          </p:cNvSpPr>
          <p:nvPr/>
        </p:nvSpPr>
        <p:spPr bwMode="auto">
          <a:xfrm>
            <a:off x="9016926" y="2604824"/>
            <a:ext cx="9001000" cy="18740936"/>
          </a:xfrm>
          <a:prstGeom prst="rect">
            <a:avLst/>
          </a:prstGeom>
          <a:noFill/>
          <a:ln w="76200">
            <a:solidFill>
              <a:srgbClr val="4F622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marL="66675" indent="-666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 typeface="Times" charset="0"/>
              <a:buNone/>
              <a:defRPr/>
            </a:pPr>
            <a:r>
              <a:rPr lang="en-US" sz="3600" b="1" dirty="0" smtClean="0">
                <a:latin typeface="Arial"/>
                <a:cs typeface="Arial"/>
              </a:rPr>
              <a:t>RESEARCH QUESTIONS</a:t>
            </a:r>
          </a:p>
          <a:p>
            <a:pPr>
              <a:buFont typeface="Times" charset="0"/>
              <a:buNone/>
              <a:defRPr/>
            </a:pPr>
            <a:endParaRPr lang="en-US" sz="800" b="1" dirty="0" smtClean="0">
              <a:latin typeface="Arial"/>
              <a:cs typeface="Arial"/>
            </a:endParaRP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dirty="0" smtClean="0">
                <a:latin typeface="Arial"/>
                <a:cs typeface="Arial"/>
              </a:rPr>
              <a:t>Is children’s school meal participation associated with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adults’ food security</a:t>
            </a:r>
            <a:r>
              <a:rPr lang="en-US" dirty="0" smtClean="0">
                <a:latin typeface="Arial"/>
                <a:cs typeface="Arial"/>
              </a:rPr>
              <a:t>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Arial"/>
                <a:cs typeface="Arial"/>
              </a:rPr>
              <a:t>How does the association change after controlling for </a:t>
            </a:r>
            <a:r>
              <a:rPr lang="en-US" b="1" dirty="0" smtClean="0">
                <a:solidFill>
                  <a:srgbClr val="4F6228"/>
                </a:solidFill>
                <a:latin typeface="Arial"/>
                <a:cs typeface="Arial"/>
              </a:rPr>
              <a:t>child-</a:t>
            </a:r>
            <a:r>
              <a:rPr lang="en-US" b="1" dirty="0" smtClean="0">
                <a:latin typeface="Arial"/>
                <a:cs typeface="Arial"/>
              </a:rPr>
              <a:t> and </a:t>
            </a:r>
            <a:r>
              <a:rPr lang="en-US" b="1" dirty="0" smtClean="0">
                <a:solidFill>
                  <a:srgbClr val="4F6228"/>
                </a:solidFill>
                <a:latin typeface="Arial"/>
                <a:cs typeface="Arial"/>
              </a:rPr>
              <a:t>household-level </a:t>
            </a:r>
            <a:r>
              <a:rPr lang="en-US" b="1" dirty="0" smtClean="0">
                <a:latin typeface="Arial"/>
                <a:cs typeface="Arial"/>
              </a:rPr>
              <a:t>factors</a:t>
            </a:r>
            <a:r>
              <a:rPr lang="en-US" dirty="0" smtClean="0">
                <a:latin typeface="Arial"/>
                <a:cs typeface="Arial"/>
              </a:rPr>
              <a:t>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Arial"/>
                <a:cs typeface="Arial"/>
              </a:rPr>
              <a:t>How does the association change by </a:t>
            </a:r>
            <a:r>
              <a:rPr lang="en-US" b="1" dirty="0" smtClean="0">
                <a:solidFill>
                  <a:srgbClr val="4F6228"/>
                </a:solidFill>
                <a:latin typeface="Arial"/>
                <a:cs typeface="Arial"/>
              </a:rPr>
              <a:t>participation level</a:t>
            </a:r>
            <a:r>
              <a:rPr lang="en-US" dirty="0" smtClean="0">
                <a:solidFill>
                  <a:srgbClr val="4F6228"/>
                </a:solidFill>
                <a:latin typeface="Arial"/>
                <a:cs typeface="Arial"/>
              </a:rPr>
              <a:t>,</a:t>
            </a:r>
            <a:r>
              <a:rPr lang="en-US" b="1" dirty="0" smtClean="0">
                <a:solidFill>
                  <a:srgbClr val="4F6228"/>
                </a:solidFill>
                <a:latin typeface="Arial"/>
                <a:cs typeface="Arial"/>
              </a:rPr>
              <a:t> subsidy level, benefit receipt frequency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pPr>
              <a:defRPr/>
            </a:pPr>
            <a:endParaRPr lang="en-US" sz="2800" dirty="0" smtClean="0"/>
          </a:p>
          <a:p>
            <a:pPr>
              <a:buFont typeface="Times" charset="0"/>
              <a:buNone/>
              <a:defRPr/>
            </a:pPr>
            <a:r>
              <a:rPr lang="en-US" sz="3600" b="1" dirty="0" smtClean="0">
                <a:latin typeface="Arial"/>
                <a:cs typeface="Arial"/>
              </a:rPr>
              <a:t>DATA</a:t>
            </a:r>
          </a:p>
          <a:p>
            <a:pPr>
              <a:buFont typeface="Times" charset="0"/>
              <a:buNone/>
              <a:defRPr/>
            </a:pPr>
            <a:endParaRPr lang="en-US" sz="800" b="1" dirty="0" smtClean="0"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 smtClean="0">
                <a:latin typeface="Arial"/>
                <a:cs typeface="Arial"/>
              </a:rPr>
              <a:t>National Health and Nutrition Examination Survey (</a:t>
            </a:r>
            <a:r>
              <a:rPr lang="en-US" sz="2800" b="1" dirty="0" smtClean="0">
                <a:latin typeface="Arial"/>
                <a:cs typeface="Arial"/>
              </a:rPr>
              <a:t>NHANES</a:t>
            </a:r>
            <a:r>
              <a:rPr lang="en-US" sz="2800" dirty="0" smtClean="0">
                <a:latin typeface="Arial"/>
                <a:cs typeface="Arial"/>
              </a:rPr>
              <a:t>) 2007-2010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continuous, </a:t>
            </a:r>
            <a:r>
              <a:rPr lang="en-US" u="sng" dirty="0" smtClean="0">
                <a:latin typeface="Arial"/>
                <a:cs typeface="Arial"/>
              </a:rPr>
              <a:t>nationally representative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civilian, non-institutionalized US population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laboratory, </a:t>
            </a:r>
            <a:r>
              <a:rPr lang="en-US" u="sng" dirty="0" smtClean="0">
                <a:latin typeface="Arial"/>
                <a:cs typeface="Arial"/>
              </a:rPr>
              <a:t>questionnaire</a:t>
            </a:r>
            <a:r>
              <a:rPr lang="en-US" dirty="0" smtClean="0">
                <a:latin typeface="Arial"/>
                <a:cs typeface="Arial"/>
              </a:rPr>
              <a:t>, physical examination components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Diet Behavior and Nutrition, Food Security</a:t>
            </a:r>
          </a:p>
          <a:p>
            <a:pPr marL="0" indent="0"/>
            <a:endParaRPr lang="en-US" sz="1200" dirty="0" smtClean="0">
              <a:latin typeface="Arial"/>
              <a:cs typeface="Arial"/>
            </a:endParaRPr>
          </a:p>
          <a:p>
            <a:pPr marL="0" indent="0"/>
            <a:r>
              <a:rPr lang="en-US" sz="2800" b="1" dirty="0" smtClean="0">
                <a:latin typeface="Arial"/>
                <a:cs typeface="Arial"/>
              </a:rPr>
              <a:t>Sample </a:t>
            </a:r>
            <a:r>
              <a:rPr lang="en-US" sz="2800" dirty="0" smtClean="0">
                <a:latin typeface="Arial"/>
                <a:cs typeface="Arial"/>
              </a:rPr>
              <a:t>N(analytic) = 2,449 </a:t>
            </a:r>
            <a:endParaRPr lang="en-US" sz="2800" b="1" dirty="0" smtClean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en-US" dirty="0" smtClean="0">
                <a:latin typeface="Arial"/>
                <a:cs typeface="Arial"/>
              </a:rPr>
              <a:t>household </a:t>
            </a:r>
            <a:r>
              <a:rPr lang="en-US" u="sng" dirty="0" smtClean="0">
                <a:latin typeface="Arial"/>
                <a:cs typeface="Arial"/>
              </a:rPr>
              <a:t>&lt;185% federal poverty line</a:t>
            </a:r>
            <a:endParaRPr lang="en-US" dirty="0" smtClean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en-US" dirty="0" smtClean="0">
                <a:latin typeface="Arial"/>
                <a:cs typeface="Arial"/>
              </a:rPr>
              <a:t>child </a:t>
            </a:r>
            <a:r>
              <a:rPr lang="en-US" u="sng" dirty="0" smtClean="0">
                <a:latin typeface="Arial"/>
                <a:cs typeface="Arial"/>
              </a:rPr>
              <a:t>attending K-12</a:t>
            </a:r>
            <a:endParaRPr lang="en-US" dirty="0" smtClean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en-US" dirty="0" smtClean="0">
                <a:latin typeface="Arial"/>
                <a:cs typeface="Arial"/>
              </a:rPr>
              <a:t>NSLP </a:t>
            </a:r>
            <a:r>
              <a:rPr lang="en-US" u="sng" dirty="0" smtClean="0">
                <a:latin typeface="Arial"/>
                <a:cs typeface="Arial"/>
              </a:rPr>
              <a:t>institutional availability</a:t>
            </a:r>
          </a:p>
          <a:p>
            <a:pPr marL="0" indent="0">
              <a:defRPr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defRPr/>
            </a:pPr>
            <a:r>
              <a:rPr lang="en-US" sz="2800" b="1" dirty="0" smtClean="0">
                <a:latin typeface="Arial"/>
                <a:cs typeface="Arial"/>
              </a:rPr>
              <a:t>Variables</a:t>
            </a:r>
          </a:p>
          <a:p>
            <a:pPr marL="0" indent="0">
              <a:defRPr/>
            </a:pPr>
            <a:r>
              <a:rPr lang="en-US" sz="2800" dirty="0" smtClean="0">
                <a:latin typeface="Arial"/>
                <a:cs typeface="Arial"/>
              </a:rPr>
              <a:t>Dependent: </a:t>
            </a:r>
            <a:r>
              <a:rPr lang="en-US" sz="2800" u="sng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dult food security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(USDA HHFSSM)</a:t>
            </a:r>
            <a:endParaRPr lang="en-US" u="sng" dirty="0" smtClean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>
                <a:latin typeface="Arial"/>
                <a:cs typeface="Arial"/>
              </a:rPr>
              <a:t>score, categorical, binary, individual items</a:t>
            </a:r>
          </a:p>
          <a:p>
            <a:pPr marL="0" indent="0">
              <a:defRPr/>
            </a:pPr>
            <a:r>
              <a:rPr lang="en-US" sz="2800" dirty="0" smtClean="0">
                <a:latin typeface="Arial"/>
                <a:cs typeface="Arial"/>
              </a:rPr>
              <a:t>Independent: </a:t>
            </a:r>
            <a:r>
              <a:rPr lang="en-US" sz="2800" u="sng" dirty="0">
                <a:solidFill>
                  <a:srgbClr val="4F6228"/>
                </a:solidFill>
                <a:latin typeface="Arial"/>
                <a:cs typeface="Arial"/>
              </a:rPr>
              <a:t>c</a:t>
            </a:r>
            <a:r>
              <a:rPr lang="en-US" sz="2800" u="sng" dirty="0" smtClean="0">
                <a:solidFill>
                  <a:srgbClr val="4F6228"/>
                </a:solidFill>
                <a:latin typeface="Arial"/>
                <a:cs typeface="Arial"/>
              </a:rPr>
              <a:t>hild program participation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>
                <a:latin typeface="Arial"/>
                <a:cs typeface="Arial"/>
              </a:rPr>
              <a:t>participation level, subsidy level, benefit receipt frequency</a:t>
            </a:r>
          </a:p>
          <a:p>
            <a:pPr marL="0" indent="0">
              <a:defRPr/>
            </a:pPr>
            <a:r>
              <a:rPr lang="en-US" sz="2800" dirty="0" smtClean="0">
                <a:latin typeface="Arial"/>
                <a:cs typeface="Arial"/>
              </a:rPr>
              <a:t>Control: </a:t>
            </a:r>
            <a:r>
              <a:rPr lang="en-US" sz="2800" u="sng" dirty="0" smtClean="0">
                <a:solidFill>
                  <a:srgbClr val="4F6228"/>
                </a:solidFill>
                <a:latin typeface="Arial"/>
                <a:cs typeface="Arial"/>
              </a:rPr>
              <a:t>child-level, household-level</a:t>
            </a: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2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800" u="sng" dirty="0" smtClean="0">
              <a:latin typeface="Arial"/>
              <a:cs typeface="Arial"/>
            </a:endParaRPr>
          </a:p>
          <a:p>
            <a:pPr marL="0" indent="0">
              <a:defRPr/>
            </a:pPr>
            <a:endParaRPr lang="en-US" sz="1800" b="1" dirty="0" smtClean="0">
              <a:latin typeface="Arial"/>
              <a:cs typeface="Arial"/>
            </a:endParaRPr>
          </a:p>
          <a:p>
            <a:pPr marL="0" indent="0">
              <a:defRPr/>
            </a:pPr>
            <a:r>
              <a:rPr lang="en-US" sz="3600" b="1" dirty="0" smtClean="0">
                <a:latin typeface="Arial"/>
                <a:cs typeface="Arial"/>
              </a:rPr>
              <a:t>METHODS</a:t>
            </a:r>
          </a:p>
          <a:p>
            <a:pPr marL="0" indent="0">
              <a:defRPr/>
            </a:pPr>
            <a:r>
              <a:rPr lang="en-US" dirty="0" smtClean="0">
                <a:latin typeface="Arial"/>
                <a:cs typeface="Arial"/>
              </a:rPr>
              <a:t>Weighted regression analysis using STATA 13.</a:t>
            </a:r>
            <a:endParaRPr lang="en-US" sz="2800" dirty="0" smtClean="0">
              <a:latin typeface="Arial"/>
              <a:cs typeface="Arial"/>
            </a:endParaRPr>
          </a:p>
          <a:p>
            <a:pPr>
              <a:buFont typeface="Times" charset="0"/>
              <a:buNone/>
              <a:defRPr/>
            </a:pP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22" name="Text Box 3"/>
          <p:cNvSpPr txBox="1">
            <a:spLocks noChangeArrowheads="1"/>
          </p:cNvSpPr>
          <p:nvPr/>
        </p:nvSpPr>
        <p:spPr bwMode="auto">
          <a:xfrm>
            <a:off x="18213121" y="19261190"/>
            <a:ext cx="11878201" cy="2076610"/>
          </a:xfrm>
          <a:prstGeom prst="rect">
            <a:avLst/>
          </a:prstGeom>
          <a:noFill/>
          <a:ln w="76200">
            <a:solidFill>
              <a:srgbClr val="4F622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marL="66675" indent="-666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02443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27988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03312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4036675" indent="-2403475" defTabSz="48069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144938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149510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54082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5865475" indent="-2403475" defTabSz="4806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 typeface="Times" charset="0"/>
              <a:buNone/>
              <a:defRPr/>
            </a:pPr>
            <a:r>
              <a:rPr lang="en-US" sz="3600" b="1" dirty="0" smtClean="0">
                <a:latin typeface="Arial"/>
                <a:cs typeface="Arial"/>
              </a:rPr>
              <a:t>LIMITATIONS &amp; FUTURE WORK</a:t>
            </a:r>
          </a:p>
          <a:p>
            <a:pPr marL="571500" indent="-571500">
              <a:buFont typeface="Arial"/>
              <a:buChar char="•"/>
              <a:defRPr/>
            </a:pPr>
            <a:r>
              <a:rPr lang="en-US" u="sng" dirty="0" smtClean="0">
                <a:latin typeface="Arial"/>
                <a:cs typeface="Arial"/>
              </a:rPr>
              <a:t>data</a:t>
            </a:r>
            <a:r>
              <a:rPr lang="en-US" dirty="0" smtClean="0">
                <a:latin typeface="Arial"/>
                <a:cs typeface="Arial"/>
              </a:rPr>
              <a:t>: cross-sectional </a:t>
            </a:r>
            <a:r>
              <a:rPr lang="en-US" dirty="0" smtClean="0">
                <a:latin typeface="Arial"/>
                <a:cs typeface="Arial"/>
                <a:sym typeface="Wingdings"/>
              </a:rPr>
              <a:t> longitudinal (ECLS-K, SIPP)</a:t>
            </a:r>
          </a:p>
          <a:p>
            <a:pPr marL="571500" indent="-571500">
              <a:buFont typeface="Arial"/>
              <a:buChar char="•"/>
              <a:defRPr/>
            </a:pPr>
            <a:r>
              <a:rPr lang="en-US" u="sng" dirty="0" smtClean="0">
                <a:latin typeface="Arial"/>
                <a:cs typeface="Arial"/>
                <a:sym typeface="Wingdings"/>
              </a:rPr>
              <a:t>controls</a:t>
            </a:r>
            <a:r>
              <a:rPr lang="en-US" dirty="0" smtClean="0">
                <a:latin typeface="Arial"/>
                <a:cs typeface="Arial"/>
                <a:sym typeface="Wingdings"/>
              </a:rPr>
              <a:t>: school-level, state-level (ECLS-K)</a:t>
            </a:r>
          </a:p>
          <a:p>
            <a:pPr marL="571500" indent="-571500">
              <a:buFont typeface="Arial"/>
              <a:buChar char="•"/>
              <a:defRPr/>
            </a:pPr>
            <a:r>
              <a:rPr lang="en-US" u="sng" dirty="0" smtClean="0">
                <a:latin typeface="Arial"/>
                <a:cs typeface="Arial"/>
                <a:sym typeface="Wingdings"/>
              </a:rPr>
              <a:t>sample</a:t>
            </a:r>
            <a:r>
              <a:rPr lang="en-US" dirty="0" smtClean="0">
                <a:latin typeface="Arial"/>
                <a:cs typeface="Arial"/>
                <a:sym typeface="Wingdings"/>
              </a:rPr>
              <a:t>: certification error, undercoverage</a:t>
            </a: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177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744</Words>
  <Application>Microsoft Office PowerPoint</Application>
  <PresentationFormat>Custom</PresentationFormat>
  <Paragraphs>165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Teja Pristavec</dc:creator>
  <cp:lastModifiedBy>UMDNJ</cp:lastModifiedBy>
  <cp:revision>31</cp:revision>
  <dcterms:created xsi:type="dcterms:W3CDTF">2014-05-09T21:27:31Z</dcterms:created>
  <dcterms:modified xsi:type="dcterms:W3CDTF">2014-11-25T15:52:43Z</dcterms:modified>
</cp:coreProperties>
</file>