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pitchFamily="18" charset="0"/>
        <a:ea typeface="+mn-ea"/>
        <a:cs typeface="+mn-cs"/>
      </a:defRPr>
    </a:lvl5pPr>
    <a:lvl6pPr marL="2286000" algn="l" defTabSz="914400" rtl="0" eaLnBrk="1" latinLnBrk="0" hangingPunct="1">
      <a:defRPr sz="3200" kern="1200">
        <a:solidFill>
          <a:schemeClr val="tx1"/>
        </a:solidFill>
        <a:latin typeface="Times" pitchFamily="18" charset="0"/>
        <a:ea typeface="+mn-ea"/>
        <a:cs typeface="+mn-cs"/>
      </a:defRPr>
    </a:lvl6pPr>
    <a:lvl7pPr marL="2743200" algn="l" defTabSz="914400" rtl="0" eaLnBrk="1" latinLnBrk="0" hangingPunct="1">
      <a:defRPr sz="3200" kern="1200">
        <a:solidFill>
          <a:schemeClr val="tx1"/>
        </a:solidFill>
        <a:latin typeface="Times" pitchFamily="18" charset="0"/>
        <a:ea typeface="+mn-ea"/>
        <a:cs typeface="+mn-cs"/>
      </a:defRPr>
    </a:lvl7pPr>
    <a:lvl8pPr marL="3200400" algn="l" defTabSz="914400" rtl="0" eaLnBrk="1" latinLnBrk="0" hangingPunct="1">
      <a:defRPr sz="3200" kern="1200">
        <a:solidFill>
          <a:schemeClr val="tx1"/>
        </a:solidFill>
        <a:latin typeface="Times" pitchFamily="18" charset="0"/>
        <a:ea typeface="+mn-ea"/>
        <a:cs typeface="+mn-cs"/>
      </a:defRPr>
    </a:lvl8pPr>
    <a:lvl9pPr marL="3657600" algn="l" defTabSz="914400" rtl="0" eaLnBrk="1" latinLnBrk="0" hangingPunct="1">
      <a:defRPr sz="32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6B4FFA"/>
    <a:srgbClr val="FFF5F7"/>
    <a:srgbClr val="FAFAFA"/>
    <a:srgbClr val="FFFE8C"/>
    <a:srgbClr val="FCCE0C"/>
    <a:srgbClr val="00CC00"/>
    <a:srgbClr val="965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7687" autoAdjust="0"/>
  </p:normalViewPr>
  <p:slideViewPr>
    <p:cSldViewPr>
      <p:cViewPr>
        <p:scale>
          <a:sx n="24" d="100"/>
          <a:sy n="24" d="100"/>
        </p:scale>
        <p:origin x="-1488" y="-78"/>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48"/>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0ECCD08-0A89-45F6-BBC7-02B893366E60}" type="slidenum">
              <a:rPr lang="en-US" altLang="en-US"/>
              <a:pPr>
                <a:defRPr/>
              </a:pPr>
              <a:t>‹#›</a:t>
            </a:fld>
            <a:endParaRPr lang="en-US" altLang="en-US"/>
          </a:p>
        </p:txBody>
      </p:sp>
    </p:spTree>
    <p:extLst>
      <p:ext uri="{BB962C8B-B14F-4D97-AF65-F5344CB8AC3E}">
        <p14:creationId xmlns:p14="http://schemas.microsoft.com/office/powerpoint/2010/main" val="4012938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fld id="{4F4D6FC2-F5C4-40FF-8561-D87D9D346A6B}" type="slidenum">
              <a:rPr lang="en-US" altLang="en-US" sz="1200" smtClean="0"/>
              <a:pPr/>
              <a:t>1</a:t>
            </a:fld>
            <a:endParaRPr lang="en-US" altLang="en-US" sz="1200" smtClean="0"/>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6920EFB-06F7-419B-AFA4-9D22C2E9BC77}" type="slidenum">
              <a:rPr lang="en-US" altLang="en-US"/>
              <a:pPr>
                <a:defRPr/>
              </a:pPr>
              <a:t>‹#›</a:t>
            </a:fld>
            <a:endParaRPr lang="en-US" altLang="en-US"/>
          </a:p>
        </p:txBody>
      </p:sp>
    </p:spTree>
    <p:extLst>
      <p:ext uri="{BB962C8B-B14F-4D97-AF65-F5344CB8AC3E}">
        <p14:creationId xmlns:p14="http://schemas.microsoft.com/office/powerpoint/2010/main" val="124855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03ED954-7F30-476C-9294-73FF37B1E7DA}" type="slidenum">
              <a:rPr lang="en-US" altLang="en-US"/>
              <a:pPr>
                <a:defRPr/>
              </a:pPr>
              <a:t>‹#›</a:t>
            </a:fld>
            <a:endParaRPr lang="en-US" altLang="en-US"/>
          </a:p>
        </p:txBody>
      </p:sp>
    </p:spTree>
    <p:extLst>
      <p:ext uri="{BB962C8B-B14F-4D97-AF65-F5344CB8AC3E}">
        <p14:creationId xmlns:p14="http://schemas.microsoft.com/office/powerpoint/2010/main" val="1624462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5763"/>
            <a:ext cx="9326563"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0888" y="2925763"/>
            <a:ext cx="27830462"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0F7A32D-6DCA-4D0C-A609-6334E02F2B5B}" type="slidenum">
              <a:rPr lang="en-US" altLang="en-US"/>
              <a:pPr>
                <a:defRPr/>
              </a:pPr>
              <a:t>‹#›</a:t>
            </a:fld>
            <a:endParaRPr lang="en-US" altLang="en-US"/>
          </a:p>
        </p:txBody>
      </p:sp>
    </p:spTree>
    <p:extLst>
      <p:ext uri="{BB962C8B-B14F-4D97-AF65-F5344CB8AC3E}">
        <p14:creationId xmlns:p14="http://schemas.microsoft.com/office/powerpoint/2010/main" val="202057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6CF5861-0E7E-4259-A90B-6315D05DF6A0}" type="slidenum">
              <a:rPr lang="en-US" altLang="en-US"/>
              <a:pPr>
                <a:defRPr/>
              </a:pPr>
              <a:t>‹#›</a:t>
            </a:fld>
            <a:endParaRPr lang="en-US" altLang="en-US"/>
          </a:p>
        </p:txBody>
      </p:sp>
    </p:spTree>
    <p:extLst>
      <p:ext uri="{BB962C8B-B14F-4D97-AF65-F5344CB8AC3E}">
        <p14:creationId xmlns:p14="http://schemas.microsoft.com/office/powerpoint/2010/main" val="362955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D83028-412E-4E3C-B8EB-86FA2E5131B6}" type="slidenum">
              <a:rPr lang="en-US" altLang="en-US"/>
              <a:pPr>
                <a:defRPr/>
              </a:pPr>
              <a:t>‹#›</a:t>
            </a:fld>
            <a:endParaRPr lang="en-US" altLang="en-US"/>
          </a:p>
        </p:txBody>
      </p:sp>
    </p:spTree>
    <p:extLst>
      <p:ext uri="{BB962C8B-B14F-4D97-AF65-F5344CB8AC3E}">
        <p14:creationId xmlns:p14="http://schemas.microsoft.com/office/powerpoint/2010/main" val="2647725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0888" y="9509125"/>
            <a:ext cx="18578512"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509125"/>
            <a:ext cx="18578513"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817A57-A09A-4493-A24C-59EC793BDC56}" type="slidenum">
              <a:rPr lang="en-US" altLang="en-US"/>
              <a:pPr>
                <a:defRPr/>
              </a:pPr>
              <a:t>‹#›</a:t>
            </a:fld>
            <a:endParaRPr lang="en-US" altLang="en-US"/>
          </a:p>
        </p:txBody>
      </p:sp>
    </p:spTree>
    <p:extLst>
      <p:ext uri="{BB962C8B-B14F-4D97-AF65-F5344CB8AC3E}">
        <p14:creationId xmlns:p14="http://schemas.microsoft.com/office/powerpoint/2010/main" val="179138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58E06BE-1DCB-43A9-82F0-1134C600E27B}" type="slidenum">
              <a:rPr lang="en-US" altLang="en-US"/>
              <a:pPr>
                <a:defRPr/>
              </a:pPr>
              <a:t>‹#›</a:t>
            </a:fld>
            <a:endParaRPr lang="en-US" altLang="en-US"/>
          </a:p>
        </p:txBody>
      </p:sp>
    </p:spTree>
    <p:extLst>
      <p:ext uri="{BB962C8B-B14F-4D97-AF65-F5344CB8AC3E}">
        <p14:creationId xmlns:p14="http://schemas.microsoft.com/office/powerpoint/2010/main" val="426599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BCCB530-3698-4577-B8D3-1DA86D5096D0}" type="slidenum">
              <a:rPr lang="en-US" altLang="en-US"/>
              <a:pPr>
                <a:defRPr/>
              </a:pPr>
              <a:t>‹#›</a:t>
            </a:fld>
            <a:endParaRPr lang="en-US" altLang="en-US"/>
          </a:p>
        </p:txBody>
      </p:sp>
    </p:spTree>
    <p:extLst>
      <p:ext uri="{BB962C8B-B14F-4D97-AF65-F5344CB8AC3E}">
        <p14:creationId xmlns:p14="http://schemas.microsoft.com/office/powerpoint/2010/main" val="259470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9707258-7141-4F0B-A083-BFAB797E5EBE}" type="slidenum">
              <a:rPr lang="en-US" altLang="en-US"/>
              <a:pPr>
                <a:defRPr/>
              </a:pPr>
              <a:t>‹#›</a:t>
            </a:fld>
            <a:endParaRPr lang="en-US" altLang="en-US"/>
          </a:p>
        </p:txBody>
      </p:sp>
    </p:spTree>
    <p:extLst>
      <p:ext uri="{BB962C8B-B14F-4D97-AF65-F5344CB8AC3E}">
        <p14:creationId xmlns:p14="http://schemas.microsoft.com/office/powerpoint/2010/main" val="38595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B78D44-0EAE-4CF2-972B-B113930456AC}" type="slidenum">
              <a:rPr lang="en-US" altLang="en-US"/>
              <a:pPr>
                <a:defRPr/>
              </a:pPr>
              <a:t>‹#›</a:t>
            </a:fld>
            <a:endParaRPr lang="en-US" altLang="en-US"/>
          </a:p>
        </p:txBody>
      </p:sp>
    </p:spTree>
    <p:extLst>
      <p:ext uri="{BB962C8B-B14F-4D97-AF65-F5344CB8AC3E}">
        <p14:creationId xmlns:p14="http://schemas.microsoft.com/office/powerpoint/2010/main" val="424577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A4377D3-4714-40EB-8269-DD7508FF1B5A}" type="slidenum">
              <a:rPr lang="en-US" altLang="en-US"/>
              <a:pPr>
                <a:defRPr/>
              </a:pPr>
              <a:t>‹#›</a:t>
            </a:fld>
            <a:endParaRPr lang="en-US" altLang="en-US"/>
          </a:p>
        </p:txBody>
      </p:sp>
    </p:spTree>
    <p:extLst>
      <p:ext uri="{BB962C8B-B14F-4D97-AF65-F5344CB8AC3E}">
        <p14:creationId xmlns:p14="http://schemas.microsoft.com/office/powerpoint/2010/main" val="429776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0888" y="2925763"/>
            <a:ext cx="373094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290888" y="9509125"/>
            <a:ext cx="37309425" cy="1975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290888" y="29992638"/>
            <a:ext cx="91440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lvl1pPr defTabSz="4806950">
              <a:defRPr sz="7400"/>
            </a:lvl1pPr>
          </a:lstStyle>
          <a:p>
            <a:pPr>
              <a:defRPr/>
            </a:pPr>
            <a:endParaRPr lang="en-US" altLang="en-US"/>
          </a:p>
        </p:txBody>
      </p:sp>
      <p:sp>
        <p:nvSpPr>
          <p:cNvPr id="1029" name="Rectangle 5"/>
          <p:cNvSpPr>
            <a:spLocks noGrp="1" noChangeArrowheads="1"/>
          </p:cNvSpPr>
          <p:nvPr>
            <p:ph type="ftr" sz="quarter" idx="3"/>
          </p:nvPr>
        </p:nvSpPr>
        <p:spPr bwMode="auto">
          <a:xfrm>
            <a:off x="14997113" y="29992638"/>
            <a:ext cx="13896975"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lvl1pPr algn="ctr" defTabSz="4806950">
              <a:defRPr sz="7400"/>
            </a:lvl1pPr>
          </a:lstStyle>
          <a:p>
            <a:pPr>
              <a:defRPr/>
            </a:pPr>
            <a:endParaRPr lang="en-US" altLang="en-US"/>
          </a:p>
        </p:txBody>
      </p:sp>
      <p:sp>
        <p:nvSpPr>
          <p:cNvPr id="1030" name="Rectangle 6"/>
          <p:cNvSpPr>
            <a:spLocks noGrp="1" noChangeArrowheads="1"/>
          </p:cNvSpPr>
          <p:nvPr>
            <p:ph type="sldNum" sz="quarter" idx="4"/>
          </p:nvPr>
        </p:nvSpPr>
        <p:spPr bwMode="auto">
          <a:xfrm>
            <a:off x="31456313" y="29992638"/>
            <a:ext cx="91440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lvl1pPr algn="r" defTabSz="4806950">
              <a:defRPr sz="7400"/>
            </a:lvl1pPr>
          </a:lstStyle>
          <a:p>
            <a:pPr>
              <a:defRPr/>
            </a:pPr>
            <a:fld id="{22B2D4F0-3138-47E6-8B68-D88E45691EF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950" rtl="0" eaLnBrk="0" fontAlgn="base" hangingPunct="0">
        <a:spcBef>
          <a:spcPct val="0"/>
        </a:spcBef>
        <a:spcAft>
          <a:spcPct val="0"/>
        </a:spcAft>
        <a:defRPr sz="23100">
          <a:solidFill>
            <a:schemeClr val="tx2"/>
          </a:solidFill>
          <a:latin typeface="+mj-lt"/>
          <a:ea typeface="+mj-ea"/>
          <a:cs typeface="+mj-cs"/>
        </a:defRPr>
      </a:lvl1pPr>
      <a:lvl2pPr algn="ctr" defTabSz="4806950" rtl="0" eaLnBrk="0" fontAlgn="base" hangingPunct="0">
        <a:spcBef>
          <a:spcPct val="0"/>
        </a:spcBef>
        <a:spcAft>
          <a:spcPct val="0"/>
        </a:spcAft>
        <a:defRPr sz="23100">
          <a:solidFill>
            <a:schemeClr val="tx2"/>
          </a:solidFill>
          <a:latin typeface="Times" pitchFamily="18" charset="0"/>
        </a:defRPr>
      </a:lvl2pPr>
      <a:lvl3pPr algn="ctr" defTabSz="4806950" rtl="0" eaLnBrk="0" fontAlgn="base" hangingPunct="0">
        <a:spcBef>
          <a:spcPct val="0"/>
        </a:spcBef>
        <a:spcAft>
          <a:spcPct val="0"/>
        </a:spcAft>
        <a:defRPr sz="23100">
          <a:solidFill>
            <a:schemeClr val="tx2"/>
          </a:solidFill>
          <a:latin typeface="Times" pitchFamily="18" charset="0"/>
        </a:defRPr>
      </a:lvl3pPr>
      <a:lvl4pPr algn="ctr" defTabSz="4806950" rtl="0" eaLnBrk="0" fontAlgn="base" hangingPunct="0">
        <a:spcBef>
          <a:spcPct val="0"/>
        </a:spcBef>
        <a:spcAft>
          <a:spcPct val="0"/>
        </a:spcAft>
        <a:defRPr sz="23100">
          <a:solidFill>
            <a:schemeClr val="tx2"/>
          </a:solidFill>
          <a:latin typeface="Times" pitchFamily="18" charset="0"/>
        </a:defRPr>
      </a:lvl4pPr>
      <a:lvl5pPr algn="ctr" defTabSz="4806950" rtl="0" eaLnBrk="0" fontAlgn="base" hangingPunct="0">
        <a:spcBef>
          <a:spcPct val="0"/>
        </a:spcBef>
        <a:spcAft>
          <a:spcPct val="0"/>
        </a:spcAft>
        <a:defRPr sz="23100">
          <a:solidFill>
            <a:schemeClr val="tx2"/>
          </a:solidFill>
          <a:latin typeface="Times" pitchFamily="18" charset="0"/>
        </a:defRPr>
      </a:lvl5pPr>
      <a:lvl6pPr marL="457200" algn="ctr" defTabSz="4806950" rtl="0" fontAlgn="base">
        <a:spcBef>
          <a:spcPct val="0"/>
        </a:spcBef>
        <a:spcAft>
          <a:spcPct val="0"/>
        </a:spcAft>
        <a:defRPr sz="23100">
          <a:solidFill>
            <a:schemeClr val="tx2"/>
          </a:solidFill>
          <a:latin typeface="Times" pitchFamily="18" charset="0"/>
        </a:defRPr>
      </a:lvl6pPr>
      <a:lvl7pPr marL="914400" algn="ctr" defTabSz="4806950" rtl="0" fontAlgn="base">
        <a:spcBef>
          <a:spcPct val="0"/>
        </a:spcBef>
        <a:spcAft>
          <a:spcPct val="0"/>
        </a:spcAft>
        <a:defRPr sz="23100">
          <a:solidFill>
            <a:schemeClr val="tx2"/>
          </a:solidFill>
          <a:latin typeface="Times" pitchFamily="18" charset="0"/>
        </a:defRPr>
      </a:lvl7pPr>
      <a:lvl8pPr marL="1371600" algn="ctr" defTabSz="4806950" rtl="0" fontAlgn="base">
        <a:spcBef>
          <a:spcPct val="0"/>
        </a:spcBef>
        <a:spcAft>
          <a:spcPct val="0"/>
        </a:spcAft>
        <a:defRPr sz="23100">
          <a:solidFill>
            <a:schemeClr val="tx2"/>
          </a:solidFill>
          <a:latin typeface="Times" pitchFamily="18" charset="0"/>
        </a:defRPr>
      </a:lvl8pPr>
      <a:lvl9pPr marL="1828800" algn="ctr" defTabSz="4806950" rtl="0" fontAlgn="base">
        <a:spcBef>
          <a:spcPct val="0"/>
        </a:spcBef>
        <a:spcAft>
          <a:spcPct val="0"/>
        </a:spcAft>
        <a:defRPr sz="23100">
          <a:solidFill>
            <a:schemeClr val="tx2"/>
          </a:solidFill>
          <a:latin typeface="Times" pitchFamily="18" charset="0"/>
        </a:defRPr>
      </a:lvl9pPr>
    </p:titleStyle>
    <p:bodyStyle>
      <a:lvl1pPr marL="1803400" indent="-1803400"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700">
          <a:solidFill>
            <a:schemeClr val="tx1"/>
          </a:solidFill>
          <a:latin typeface="+mn-lt"/>
        </a:defRPr>
      </a:lvl2pPr>
      <a:lvl3pPr marL="6008688" indent="-1201738" algn="l" defTabSz="4806950" rtl="0" eaLnBrk="0" fontAlgn="base" hangingPunct="0">
        <a:spcBef>
          <a:spcPct val="20000"/>
        </a:spcBef>
        <a:spcAft>
          <a:spcPct val="0"/>
        </a:spcAft>
        <a:buChar char="•"/>
        <a:defRPr sz="12600">
          <a:solidFill>
            <a:schemeClr val="tx1"/>
          </a:solidFill>
          <a:latin typeface="+mn-lt"/>
        </a:defRPr>
      </a:lvl3pPr>
      <a:lvl4pPr marL="8412163" indent="-1201738" algn="l" defTabSz="4806950" rtl="0" eaLnBrk="0" fontAlgn="base" hangingPunct="0">
        <a:spcBef>
          <a:spcPct val="20000"/>
        </a:spcBef>
        <a:spcAft>
          <a:spcPct val="0"/>
        </a:spcAft>
        <a:buChar char="–"/>
        <a:defRPr sz="10500">
          <a:solidFill>
            <a:schemeClr val="tx1"/>
          </a:solidFill>
          <a:latin typeface="+mn-lt"/>
        </a:defRPr>
      </a:lvl4pPr>
      <a:lvl5pPr marL="10815638" indent="-1201738" algn="l" defTabSz="4806950" rtl="0" eaLnBrk="0" fontAlgn="base" hangingPunct="0">
        <a:spcBef>
          <a:spcPct val="20000"/>
        </a:spcBef>
        <a:spcAft>
          <a:spcPct val="0"/>
        </a:spcAft>
        <a:buChar char="»"/>
        <a:defRPr sz="10500">
          <a:solidFill>
            <a:schemeClr val="tx1"/>
          </a:solidFill>
          <a:latin typeface="+mn-lt"/>
        </a:defRPr>
      </a:lvl5pPr>
      <a:lvl6pPr marL="11272838" indent="-1201738" algn="l" defTabSz="4806950" rtl="0" fontAlgn="base">
        <a:spcBef>
          <a:spcPct val="20000"/>
        </a:spcBef>
        <a:spcAft>
          <a:spcPct val="0"/>
        </a:spcAft>
        <a:buChar char="»"/>
        <a:defRPr sz="10500">
          <a:solidFill>
            <a:schemeClr val="tx1"/>
          </a:solidFill>
          <a:latin typeface="+mn-lt"/>
        </a:defRPr>
      </a:lvl6pPr>
      <a:lvl7pPr marL="11730038" indent="-1201738" algn="l" defTabSz="4806950" rtl="0" fontAlgn="base">
        <a:spcBef>
          <a:spcPct val="20000"/>
        </a:spcBef>
        <a:spcAft>
          <a:spcPct val="0"/>
        </a:spcAft>
        <a:buChar char="»"/>
        <a:defRPr sz="10500">
          <a:solidFill>
            <a:schemeClr val="tx1"/>
          </a:solidFill>
          <a:latin typeface="+mn-lt"/>
        </a:defRPr>
      </a:lvl7pPr>
      <a:lvl8pPr marL="12187238" indent="-1201738" algn="l" defTabSz="4806950" rtl="0" fontAlgn="base">
        <a:spcBef>
          <a:spcPct val="20000"/>
        </a:spcBef>
        <a:spcAft>
          <a:spcPct val="0"/>
        </a:spcAft>
        <a:buChar char="»"/>
        <a:defRPr sz="10500">
          <a:solidFill>
            <a:schemeClr val="tx1"/>
          </a:solidFill>
          <a:latin typeface="+mn-lt"/>
        </a:defRPr>
      </a:lvl8pPr>
      <a:lvl9pPr marL="12644438" indent="-1201738" algn="l" defTabSz="4806950" rtl="0" fontAlgn="base">
        <a:spcBef>
          <a:spcPct val="20000"/>
        </a:spcBef>
        <a:spcAft>
          <a:spcPct val="0"/>
        </a:spcAft>
        <a:buChar char="»"/>
        <a:defRPr sz="10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050" name="Rectangle 75"/>
          <p:cNvSpPr>
            <a:spLocks noChangeArrowheads="1"/>
          </p:cNvSpPr>
          <p:nvPr/>
        </p:nvSpPr>
        <p:spPr bwMode="auto">
          <a:xfrm>
            <a:off x="-63500" y="-33338"/>
            <a:ext cx="44183300" cy="3995738"/>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2051" name="Rectangle 56"/>
          <p:cNvSpPr>
            <a:spLocks noChangeArrowheads="1"/>
          </p:cNvSpPr>
          <p:nvPr/>
        </p:nvSpPr>
        <p:spPr bwMode="auto">
          <a:xfrm>
            <a:off x="32588200" y="4389438"/>
            <a:ext cx="10883900" cy="28071762"/>
          </a:xfrm>
          <a:prstGeom prst="rect">
            <a:avLst/>
          </a:prstGeom>
          <a:solidFill>
            <a:srgbClr val="FCCE0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2052" name="Rectangle 55"/>
          <p:cNvSpPr>
            <a:spLocks noChangeArrowheads="1"/>
          </p:cNvSpPr>
          <p:nvPr/>
        </p:nvSpPr>
        <p:spPr bwMode="auto">
          <a:xfrm>
            <a:off x="23164800" y="4495800"/>
            <a:ext cx="8991600" cy="28071763"/>
          </a:xfrm>
          <a:prstGeom prst="rect">
            <a:avLst/>
          </a:prstGeom>
          <a:solidFill>
            <a:srgbClr val="FCCE0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2053" name="Rectangle 54"/>
          <p:cNvSpPr>
            <a:spLocks noChangeArrowheads="1"/>
          </p:cNvSpPr>
          <p:nvPr/>
        </p:nvSpPr>
        <p:spPr bwMode="auto">
          <a:xfrm>
            <a:off x="12725400" y="4389438"/>
            <a:ext cx="9932988" cy="28052712"/>
          </a:xfrm>
          <a:prstGeom prst="rect">
            <a:avLst/>
          </a:prstGeom>
          <a:solidFill>
            <a:srgbClr val="FCCE0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2054" name="Rectangle 10"/>
          <p:cNvSpPr>
            <a:spLocks noChangeArrowheads="1"/>
          </p:cNvSpPr>
          <p:nvPr/>
        </p:nvSpPr>
        <p:spPr bwMode="auto">
          <a:xfrm>
            <a:off x="914400" y="4389438"/>
            <a:ext cx="11333163" cy="27827287"/>
          </a:xfrm>
          <a:prstGeom prst="rect">
            <a:avLst/>
          </a:prstGeom>
          <a:solidFill>
            <a:srgbClr val="FCCE0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2" name="Text Box 11"/>
          <p:cNvSpPr txBox="1">
            <a:spLocks noChangeArrowheads="1"/>
          </p:cNvSpPr>
          <p:nvPr/>
        </p:nvSpPr>
        <p:spPr bwMode="auto">
          <a:xfrm>
            <a:off x="32594550" y="5603060"/>
            <a:ext cx="10458200" cy="8770205"/>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80709" tIns="240355" rIns="480709" bIns="240355" numCol="3" spcCol="365760"/>
          <a:lstStyle>
            <a:lvl1pPr marL="2403475" indent="-2403475">
              <a:defRPr sz="16800">
                <a:solidFill>
                  <a:schemeClr val="tx1"/>
                </a:solidFill>
                <a:latin typeface="Times" pitchFamily="18" charset="0"/>
              </a:defRPr>
            </a:lvl1pPr>
            <a:lvl2pPr marL="5024438" indent="-2403475">
              <a:defRPr sz="14700">
                <a:solidFill>
                  <a:schemeClr val="tx1"/>
                </a:solidFill>
                <a:latin typeface="Times" pitchFamily="18" charset="0"/>
              </a:defRPr>
            </a:lvl2pPr>
            <a:lvl3pPr marL="8027988" indent="-2403475">
              <a:defRPr sz="12600">
                <a:solidFill>
                  <a:schemeClr val="tx1"/>
                </a:solidFill>
                <a:latin typeface="Times" pitchFamily="18" charset="0"/>
              </a:defRPr>
            </a:lvl3pPr>
            <a:lvl4pPr marL="11033125" indent="-2403475">
              <a:defRPr sz="10500">
                <a:solidFill>
                  <a:schemeClr val="tx1"/>
                </a:solidFill>
                <a:latin typeface="Times" pitchFamily="18" charset="0"/>
              </a:defRPr>
            </a:lvl4pPr>
            <a:lvl5pPr marL="14036675" indent="-2403475">
              <a:defRPr sz="10500">
                <a:solidFill>
                  <a:schemeClr val="tx1"/>
                </a:solidFill>
                <a:latin typeface="Times" pitchFamily="18" charset="0"/>
              </a:defRPr>
            </a:lvl5pPr>
            <a:lvl6pPr marL="14493875" indent="-2403475" eaLnBrk="0" hangingPunct="0">
              <a:defRPr sz="10500">
                <a:solidFill>
                  <a:schemeClr val="tx1"/>
                </a:solidFill>
                <a:latin typeface="Times" pitchFamily="18" charset="0"/>
              </a:defRPr>
            </a:lvl6pPr>
            <a:lvl7pPr marL="14951075" indent="-2403475" eaLnBrk="0" hangingPunct="0">
              <a:defRPr sz="10500">
                <a:solidFill>
                  <a:schemeClr val="tx1"/>
                </a:solidFill>
                <a:latin typeface="Times" pitchFamily="18" charset="0"/>
              </a:defRPr>
            </a:lvl7pPr>
            <a:lvl8pPr marL="15408275" indent="-2403475" eaLnBrk="0" hangingPunct="0">
              <a:defRPr sz="10500">
                <a:solidFill>
                  <a:schemeClr val="tx1"/>
                </a:solidFill>
                <a:latin typeface="Times" pitchFamily="18" charset="0"/>
              </a:defRPr>
            </a:lvl8pPr>
            <a:lvl9pPr marL="15865475" indent="-2403475" eaLnBrk="0" hangingPunct="0">
              <a:defRPr sz="10500">
                <a:solidFill>
                  <a:schemeClr val="tx1"/>
                </a:solidFill>
                <a:latin typeface="Times" pitchFamily="18" charset="0"/>
              </a:defRPr>
            </a:lvl9pPr>
          </a:lstStyle>
          <a:p>
            <a:pPr>
              <a:defRPr/>
            </a:pPr>
            <a:endParaRPr lang="en-US" sz="2400" b="1" dirty="0" smtClean="0"/>
          </a:p>
          <a:p>
            <a:pPr>
              <a:defRPr/>
            </a:pPr>
            <a:endParaRPr lang="en-US" sz="2400" b="1" dirty="0"/>
          </a:p>
          <a:p>
            <a:pPr>
              <a:defRPr/>
            </a:pPr>
            <a:endParaRPr lang="en-US" sz="2400" b="1" dirty="0" smtClean="0"/>
          </a:p>
          <a:p>
            <a:pPr>
              <a:defRPr/>
            </a:pPr>
            <a:endParaRPr lang="en-US" sz="2400" dirty="0" smtClean="0"/>
          </a:p>
          <a:p>
            <a:pPr>
              <a:defRPr/>
            </a:pPr>
            <a:endParaRPr lang="en-US" altLang="en-US" sz="2400" dirty="0" smtClean="0"/>
          </a:p>
        </p:txBody>
      </p:sp>
      <p:sp>
        <p:nvSpPr>
          <p:cNvPr id="3" name="Text Box 12"/>
          <p:cNvSpPr txBox="1">
            <a:spLocks noChangeArrowheads="1"/>
          </p:cNvSpPr>
          <p:nvPr/>
        </p:nvSpPr>
        <p:spPr bwMode="auto">
          <a:xfrm>
            <a:off x="32734250" y="30295850"/>
            <a:ext cx="10737850" cy="2622550"/>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80709" tIns="240355" rIns="480709" bIns="240355"/>
          <a:lstStyle>
            <a:lvl1pPr marL="744538" indent="-744538">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pPr>
              <a:buFontTx/>
              <a:buAutoNum type="arabicPeriod"/>
            </a:pPr>
            <a:r>
              <a:rPr lang="en-US" altLang="en-US" sz="2400" b="1"/>
              <a:t>(Smilebangladesh.org, 2015).</a:t>
            </a:r>
          </a:p>
          <a:p>
            <a:pPr>
              <a:buFontTx/>
              <a:buAutoNum type="arabicPeriod"/>
            </a:pPr>
            <a:r>
              <a:rPr lang="en-US" altLang="en-US" sz="2400" b="1"/>
              <a:t>(American academy of otolaryngology, 2015)</a:t>
            </a:r>
            <a:r>
              <a:rPr lang="en-US" altLang="en-US" sz="2400"/>
              <a:t>.</a:t>
            </a:r>
          </a:p>
          <a:p>
            <a:pPr>
              <a:buFontTx/>
              <a:buAutoNum type="arabicPeriod"/>
            </a:pPr>
            <a:r>
              <a:rPr lang="en-US" altLang="en-US" sz="2400" b="1"/>
              <a:t>(kidshealth.org, 2015)</a:t>
            </a:r>
            <a:r>
              <a:rPr lang="en-US" altLang="en-US" sz="2400"/>
              <a:t>.</a:t>
            </a:r>
          </a:p>
          <a:p>
            <a:r>
              <a:rPr lang="en-US" altLang="en-US" sz="2400" i="1"/>
              <a:t>ACKNOLWEDGEMENTS: </a:t>
            </a:r>
            <a:r>
              <a:rPr lang="en-US" altLang="en-US" sz="2400" b="1" u="sng"/>
              <a:t>Dr. Christina Rozario </a:t>
            </a:r>
            <a:r>
              <a:rPr lang="en-US" altLang="en-US" sz="2400" i="1"/>
              <a:t>for her work and presentation on Smile Bangladesh; pictures from SB trips used in poster</a:t>
            </a:r>
          </a:p>
          <a:p>
            <a:pPr>
              <a:buFontTx/>
              <a:buAutoNum type="arabicPeriod"/>
            </a:pPr>
            <a:endParaRPr lang="en-US" altLang="en-US" sz="2400"/>
          </a:p>
          <a:p>
            <a:pPr>
              <a:buFontTx/>
              <a:buAutoNum type="arabicPeriod"/>
            </a:pPr>
            <a:endParaRPr lang="en-US" altLang="en-US" sz="2400"/>
          </a:p>
          <a:p>
            <a:pPr algn="just"/>
            <a:endParaRPr lang="en-US" altLang="en-US" sz="2400"/>
          </a:p>
          <a:p>
            <a:pPr algn="just"/>
            <a:endParaRPr lang="en-US" altLang="en-US" sz="2400"/>
          </a:p>
        </p:txBody>
      </p:sp>
      <p:sp>
        <p:nvSpPr>
          <p:cNvPr id="2057" name="Text Box 13"/>
          <p:cNvSpPr txBox="1">
            <a:spLocks noChangeArrowheads="1"/>
          </p:cNvSpPr>
          <p:nvPr/>
        </p:nvSpPr>
        <p:spPr bwMode="auto">
          <a:xfrm>
            <a:off x="-631825" y="342900"/>
            <a:ext cx="4330382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pPr lvl="2" algn="ctr">
              <a:spcBef>
                <a:spcPts val="1200"/>
              </a:spcBef>
              <a:spcAft>
                <a:spcPts val="300"/>
              </a:spcAft>
            </a:pPr>
            <a:r>
              <a:rPr lang="en-US" altLang="en-US" sz="9600" b="1">
                <a:solidFill>
                  <a:schemeClr val="bg1"/>
                </a:solidFill>
                <a:latin typeface="Geneva"/>
              </a:rPr>
              <a:t>Addressing the Challenges of Cleft Lip in Bangladesh</a:t>
            </a:r>
          </a:p>
          <a:p>
            <a:pPr algn="ctr"/>
            <a:r>
              <a:rPr lang="en-US" altLang="en-US" sz="5400">
                <a:solidFill>
                  <a:schemeClr val="bg1"/>
                </a:solidFill>
                <a:latin typeface="Geneva"/>
              </a:rPr>
              <a:t>     Sonia Sandhu, </a:t>
            </a:r>
            <a:r>
              <a:rPr lang="en-US" altLang="en-US" sz="5400">
                <a:solidFill>
                  <a:schemeClr val="bg1"/>
                </a:solidFill>
                <a:latin typeface="Arial" charset="0"/>
              </a:rPr>
              <a:t>Thomas Spanarkel, Christina Varghese, and Christa Otieno</a:t>
            </a:r>
            <a:r>
              <a:rPr lang="en-US" altLang="en-US" sz="5400" i="1" baseline="30000">
                <a:solidFill>
                  <a:schemeClr val="bg1"/>
                </a:solidFill>
                <a:latin typeface="Arial" charset="0"/>
              </a:rPr>
              <a:t>1</a:t>
            </a:r>
            <a:endParaRPr lang="en-US" altLang="en-US" sz="7200" b="1">
              <a:solidFill>
                <a:schemeClr val="bg1"/>
              </a:solidFill>
              <a:latin typeface="Arial" charset="0"/>
            </a:endParaRPr>
          </a:p>
          <a:p>
            <a:pPr algn="ctr"/>
            <a:r>
              <a:rPr lang="en-US" altLang="en-US" sz="5400" i="1">
                <a:solidFill>
                  <a:schemeClr val="bg1"/>
                </a:solidFill>
                <a:latin typeface="Arial" charset="0"/>
              </a:rPr>
              <a:t>      </a:t>
            </a:r>
            <a:r>
              <a:rPr lang="en-US" altLang="en-US" sz="5400" i="1" baseline="30000">
                <a:solidFill>
                  <a:schemeClr val="bg1"/>
                </a:solidFill>
                <a:latin typeface="Arial" charset="0"/>
              </a:rPr>
              <a:t>1</a:t>
            </a:r>
            <a:r>
              <a:rPr lang="en-US" altLang="en-US" sz="5400" i="1">
                <a:solidFill>
                  <a:schemeClr val="bg1"/>
                </a:solidFill>
                <a:latin typeface="Arial" charset="0"/>
              </a:rPr>
              <a:t>Graduate School of Biological Sciences, Robert Wood Johnson Medical School, Piscataway, NJ 08854</a:t>
            </a:r>
          </a:p>
        </p:txBody>
      </p:sp>
      <p:sp>
        <p:nvSpPr>
          <p:cNvPr id="2058" name="Rectangle 216"/>
          <p:cNvSpPr>
            <a:spLocks noChangeArrowheads="1"/>
          </p:cNvSpPr>
          <p:nvPr/>
        </p:nvSpPr>
        <p:spPr bwMode="auto">
          <a:xfrm>
            <a:off x="4506913" y="24993600"/>
            <a:ext cx="1571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2059" name="Rectangle 217"/>
          <p:cNvSpPr>
            <a:spLocks noChangeArrowheads="1"/>
          </p:cNvSpPr>
          <p:nvPr/>
        </p:nvSpPr>
        <p:spPr bwMode="auto">
          <a:xfrm>
            <a:off x="4687888" y="25045988"/>
            <a:ext cx="1571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2060" name="Rectangle 262"/>
          <p:cNvSpPr>
            <a:spLocks noChangeArrowheads="1"/>
          </p:cNvSpPr>
          <p:nvPr/>
        </p:nvSpPr>
        <p:spPr bwMode="auto">
          <a:xfrm>
            <a:off x="32151638" y="9402763"/>
            <a:ext cx="1571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2061" name="Rectangle 265"/>
          <p:cNvSpPr>
            <a:spLocks noChangeArrowheads="1"/>
          </p:cNvSpPr>
          <p:nvPr/>
        </p:nvSpPr>
        <p:spPr bwMode="auto">
          <a:xfrm>
            <a:off x="39189025" y="17754600"/>
            <a:ext cx="17637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pic>
        <p:nvPicPr>
          <p:cNvPr id="2062" name="Picture 390" descr="lossless-page1-800px-Rutgers_RWJMS_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1400" y="762000"/>
            <a:ext cx="53340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11400" y="25319038"/>
            <a:ext cx="5507038" cy="691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66175" y="21640800"/>
            <a:ext cx="3481388"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40838" y="164544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34"/>
          <p:cNvPicPr>
            <a:picLocks noChangeAspect="1" noChangeArrowheads="1"/>
          </p:cNvPicPr>
          <p:nvPr/>
        </p:nvPicPr>
        <p:blipFill>
          <a:blip r:embed="rId7">
            <a:extLst>
              <a:ext uri="{28A0092B-C50C-407E-A947-70E740481C1C}">
                <a14:useLocalDpi xmlns:a14="http://schemas.microsoft.com/office/drawing/2010/main" val="0"/>
              </a:ext>
            </a:extLst>
          </a:blip>
          <a:srcRect l="24512" t="21910" r="53703" b="39407"/>
          <a:stretch>
            <a:fillRect/>
          </a:stretch>
        </p:blipFill>
        <p:spPr bwMode="auto">
          <a:xfrm>
            <a:off x="17602200" y="10545763"/>
            <a:ext cx="5056188" cy="530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5"/>
          <p:cNvPicPr>
            <a:picLocks noChangeAspect="1"/>
          </p:cNvPicPr>
          <p:nvPr/>
        </p:nvPicPr>
        <p:blipFill>
          <a:blip r:embed="rId8">
            <a:extLst>
              <a:ext uri="{28A0092B-C50C-407E-A947-70E740481C1C}">
                <a14:useLocalDpi xmlns:a14="http://schemas.microsoft.com/office/drawing/2010/main" val="0"/>
              </a:ext>
            </a:extLst>
          </a:blip>
          <a:srcRect l="10323" r="10915" b="33321"/>
          <a:stretch>
            <a:fillRect/>
          </a:stretch>
        </p:blipFill>
        <p:spPr bwMode="auto">
          <a:xfrm>
            <a:off x="23512463" y="20193000"/>
            <a:ext cx="8296275" cy="526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TextBox 7"/>
          <p:cNvSpPr txBox="1">
            <a:spLocks noChangeArrowheads="1"/>
          </p:cNvSpPr>
          <p:nvPr/>
        </p:nvSpPr>
        <p:spPr bwMode="auto">
          <a:xfrm>
            <a:off x="13931900" y="15784513"/>
            <a:ext cx="2695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r>
              <a:rPr lang="en-US" altLang="en-US" sz="2000" i="1"/>
              <a:t>bilateral cleft lip patient</a:t>
            </a:r>
          </a:p>
        </p:txBody>
      </p:sp>
      <p:sp>
        <p:nvSpPr>
          <p:cNvPr id="2069" name="TextBox 41"/>
          <p:cNvSpPr txBox="1">
            <a:spLocks noChangeArrowheads="1"/>
          </p:cNvSpPr>
          <p:nvPr/>
        </p:nvSpPr>
        <p:spPr bwMode="auto">
          <a:xfrm>
            <a:off x="18962688" y="15784513"/>
            <a:ext cx="282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r>
              <a:rPr lang="en-US" altLang="en-US" sz="2000" i="1"/>
              <a:t>unilateral cleft lip patient</a:t>
            </a:r>
          </a:p>
        </p:txBody>
      </p:sp>
      <p:sp>
        <p:nvSpPr>
          <p:cNvPr id="2070" name="Text Box 311"/>
          <p:cNvSpPr txBox="1">
            <a:spLocks noChangeArrowheads="1"/>
          </p:cNvSpPr>
          <p:nvPr/>
        </p:nvSpPr>
        <p:spPr bwMode="auto">
          <a:xfrm>
            <a:off x="32645350" y="15509875"/>
            <a:ext cx="10712450" cy="597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80709" tIns="240355" rIns="480709" bIns="240355"/>
          <a:lstStyle>
            <a:lvl1pPr marL="2403475" indent="-2403475">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r>
              <a:rPr lang="en-US" altLang="en-US" sz="2800" b="1" dirty="0"/>
              <a:t>Smile Bangladesh</a:t>
            </a:r>
            <a:endParaRPr lang="en-US" altLang="en-US" sz="2800" dirty="0"/>
          </a:p>
          <a:p>
            <a:r>
              <a:rPr lang="en-US" altLang="en-US" sz="2800" dirty="0"/>
              <a:t>Their mission is to provide surgical, medical, &amp; dental care for</a:t>
            </a:r>
          </a:p>
          <a:p>
            <a:r>
              <a:rPr lang="en-US" altLang="en-US" sz="2800" dirty="0"/>
              <a:t>Indigent children and adults with facial cleft deformities in</a:t>
            </a:r>
          </a:p>
          <a:p>
            <a:r>
              <a:rPr lang="en-US" altLang="en-US" sz="2800" dirty="0"/>
              <a:t>Bangladesh and throughout the world</a:t>
            </a:r>
          </a:p>
          <a:p>
            <a:endParaRPr lang="en-US" altLang="en-US" sz="2800" dirty="0"/>
          </a:p>
          <a:p>
            <a:r>
              <a:rPr lang="en-US" altLang="en-US" sz="2800" dirty="0"/>
              <a:t>They are a </a:t>
            </a:r>
            <a:r>
              <a:rPr lang="en-US" altLang="en-US" sz="2800" b="1" dirty="0">
                <a:solidFill>
                  <a:srgbClr val="FF0000"/>
                </a:solidFill>
              </a:rPr>
              <a:t>New Jersey based nonprofit</a:t>
            </a:r>
            <a:r>
              <a:rPr lang="en-US" altLang="en-US" sz="2800" dirty="0"/>
              <a:t> medical organization that</a:t>
            </a:r>
          </a:p>
          <a:p>
            <a:r>
              <a:rPr lang="en-US" altLang="en-US" sz="2800" dirty="0"/>
              <a:t>have been sending medical teams to Bangladesh since 2006</a:t>
            </a:r>
          </a:p>
          <a:p>
            <a:endParaRPr lang="en-US" altLang="en-US" sz="2800" dirty="0"/>
          </a:p>
          <a:p>
            <a:r>
              <a:rPr lang="en-US" altLang="en-US" sz="2800" dirty="0"/>
              <a:t>With two mission </a:t>
            </a:r>
            <a:r>
              <a:rPr lang="en-US" altLang="en-US" sz="2800" dirty="0" smtClean="0"/>
              <a:t>trips </a:t>
            </a:r>
            <a:r>
              <a:rPr lang="en-US" altLang="en-US" sz="2800" dirty="0"/>
              <a:t>a year, a dedicated team of volunteered</a:t>
            </a:r>
          </a:p>
          <a:p>
            <a:r>
              <a:rPr lang="en-US" altLang="en-US" sz="2800" dirty="0"/>
              <a:t>surgeons, anesthesiologists, pediatricians, nurses and administrators,</a:t>
            </a:r>
          </a:p>
          <a:p>
            <a:r>
              <a:rPr lang="en-US" altLang="en-US" sz="2800" b="1" dirty="0">
                <a:solidFill>
                  <a:srgbClr val="FF0000"/>
                </a:solidFill>
              </a:rPr>
              <a:t>have operated and treated over 1000 children </a:t>
            </a:r>
            <a:r>
              <a:rPr lang="en-US" altLang="en-US" sz="2800" dirty="0"/>
              <a:t>for cleft lip and</a:t>
            </a:r>
          </a:p>
          <a:p>
            <a:r>
              <a:rPr lang="en-US" altLang="en-US" sz="2800" dirty="0" smtClean="0"/>
              <a:t>cleft </a:t>
            </a:r>
            <a:r>
              <a:rPr lang="en-US" altLang="en-US" sz="2800" dirty="0"/>
              <a:t>palate in Bangladesh and they are continuing to grow and treat</a:t>
            </a:r>
          </a:p>
          <a:p>
            <a:r>
              <a:rPr lang="en-US" altLang="en-US" sz="2800" dirty="0" smtClean="0"/>
              <a:t>more </a:t>
            </a:r>
            <a:r>
              <a:rPr lang="en-US" altLang="en-US" sz="2800" dirty="0"/>
              <a:t>each year! </a:t>
            </a:r>
          </a:p>
        </p:txBody>
      </p:sp>
      <p:pic>
        <p:nvPicPr>
          <p:cNvPr id="2071" name="Picture 3"/>
          <p:cNvPicPr>
            <a:picLocks noChangeAspect="1"/>
          </p:cNvPicPr>
          <p:nvPr/>
        </p:nvPicPr>
        <p:blipFill>
          <a:blip r:embed="rId9">
            <a:extLst>
              <a:ext uri="{28A0092B-C50C-407E-A947-70E740481C1C}">
                <a14:useLocalDpi xmlns:a14="http://schemas.microsoft.com/office/drawing/2010/main" val="0"/>
              </a:ext>
            </a:extLst>
          </a:blip>
          <a:srcRect l="28735" t="507" r="23979" b="20410"/>
          <a:stretch>
            <a:fillRect/>
          </a:stretch>
        </p:blipFill>
        <p:spPr bwMode="auto">
          <a:xfrm>
            <a:off x="12884150" y="10545763"/>
            <a:ext cx="4791075" cy="53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2" name="TextBox 9"/>
          <p:cNvSpPr txBox="1">
            <a:spLocks noChangeArrowheads="1"/>
          </p:cNvSpPr>
          <p:nvPr/>
        </p:nvSpPr>
        <p:spPr bwMode="auto">
          <a:xfrm>
            <a:off x="36121975" y="5703888"/>
            <a:ext cx="6781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pPr algn="ctr"/>
            <a:r>
              <a:rPr lang="en-US" altLang="en-US" sz="2400" i="1" dirty="0">
                <a:solidFill>
                  <a:srgbClr val="FF0000"/>
                </a:solidFill>
              </a:rPr>
              <a:t>The foundation for our project is inspired by to the increasing efforts of NGOs from around the globe, who are dedicated to resolving cleft lip and cleft palate in Bangladesh.</a:t>
            </a:r>
          </a:p>
          <a:p>
            <a:pPr algn="ctr"/>
            <a:endParaRPr lang="en-US" altLang="en-US" sz="2400" i="1" dirty="0">
              <a:solidFill>
                <a:srgbClr val="FF0000"/>
              </a:solidFill>
            </a:endParaRPr>
          </a:p>
          <a:p>
            <a:pPr algn="ctr"/>
            <a:r>
              <a:rPr lang="en-US" altLang="en-US" sz="2400" i="1" dirty="0">
                <a:solidFill>
                  <a:srgbClr val="FF0000"/>
                </a:solidFill>
              </a:rPr>
              <a:t/>
            </a:r>
            <a:br>
              <a:rPr lang="en-US" altLang="en-US" sz="2400" i="1" dirty="0">
                <a:solidFill>
                  <a:srgbClr val="FF0000"/>
                </a:solidFill>
              </a:rPr>
            </a:br>
            <a:endParaRPr lang="en-US" altLang="en-US" sz="2400" i="1" dirty="0">
              <a:solidFill>
                <a:srgbClr val="FF0000"/>
              </a:solidFill>
            </a:endParaRPr>
          </a:p>
        </p:txBody>
      </p:sp>
      <p:sp>
        <p:nvSpPr>
          <p:cNvPr id="2073" name="Rectangle 12"/>
          <p:cNvSpPr>
            <a:spLocks noChangeArrowheads="1"/>
          </p:cNvSpPr>
          <p:nvPr/>
        </p:nvSpPr>
        <p:spPr bwMode="auto">
          <a:xfrm>
            <a:off x="914400" y="4389438"/>
            <a:ext cx="11333163" cy="944562"/>
          </a:xfrm>
          <a:prstGeom prst="rect">
            <a:avLst/>
          </a:prstGeom>
          <a:solidFill>
            <a:schemeClr val="bg1"/>
          </a:solidFill>
          <a:ln w="9525" algn="ctr">
            <a:solidFill>
              <a:schemeClr val="bg1"/>
            </a:solidFill>
            <a:round/>
            <a:headEnd/>
            <a:tailEnd/>
          </a:ln>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9" name="TextBox 8"/>
          <p:cNvSpPr txBox="1"/>
          <p:nvPr/>
        </p:nvSpPr>
        <p:spPr>
          <a:xfrm>
            <a:off x="3763963" y="4343400"/>
            <a:ext cx="5634037" cy="1016000"/>
          </a:xfrm>
          <a:prstGeom prst="rect">
            <a:avLst/>
          </a:prstGeom>
          <a:noFill/>
        </p:spPr>
        <p:txBody>
          <a:bodyPr>
            <a:spAutoFit/>
          </a:bodyPr>
          <a:lstStyle/>
          <a:p>
            <a:pPr algn="ctr">
              <a:defRPr/>
            </a:pPr>
            <a:r>
              <a:rPr lang="en-US" sz="6000" dirty="0">
                <a:effectLst>
                  <a:outerShdw blurRad="38100" dist="38100" dir="2700000" algn="tl">
                    <a:srgbClr val="000000">
                      <a:alpha val="43137"/>
                    </a:srgbClr>
                  </a:outerShdw>
                </a:effectLst>
              </a:rPr>
              <a:t>Abstract</a:t>
            </a:r>
          </a:p>
        </p:txBody>
      </p:sp>
      <p:sp>
        <p:nvSpPr>
          <p:cNvPr id="2075" name="Rectangle 58"/>
          <p:cNvSpPr>
            <a:spLocks noChangeArrowheads="1"/>
          </p:cNvSpPr>
          <p:nvPr/>
        </p:nvSpPr>
        <p:spPr bwMode="auto">
          <a:xfrm>
            <a:off x="935038" y="11323638"/>
            <a:ext cx="11312525" cy="944562"/>
          </a:xfrm>
          <a:prstGeom prst="rect">
            <a:avLst/>
          </a:prstGeom>
          <a:solidFill>
            <a:schemeClr val="bg1"/>
          </a:solidFill>
          <a:ln w="9525" algn="ctr">
            <a:solidFill>
              <a:schemeClr val="bg1"/>
            </a:solidFill>
            <a:round/>
            <a:headEnd/>
            <a:tailEnd/>
          </a:ln>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45" name="TextBox 44"/>
          <p:cNvSpPr txBox="1"/>
          <p:nvPr/>
        </p:nvSpPr>
        <p:spPr>
          <a:xfrm>
            <a:off x="2236788" y="11252200"/>
            <a:ext cx="9047162" cy="1016000"/>
          </a:xfrm>
          <a:prstGeom prst="rect">
            <a:avLst/>
          </a:prstGeom>
          <a:noFill/>
        </p:spPr>
        <p:txBody>
          <a:bodyPr>
            <a:spAutoFit/>
          </a:bodyPr>
          <a:lstStyle/>
          <a:p>
            <a:pPr algn="ctr">
              <a:defRPr/>
            </a:pPr>
            <a:r>
              <a:rPr lang="en-US" sz="6000" dirty="0">
                <a:effectLst>
                  <a:outerShdw blurRad="38100" dist="38100" dir="2700000" algn="tl">
                    <a:srgbClr val="000000">
                      <a:alpha val="43137"/>
                    </a:srgbClr>
                  </a:outerShdw>
                </a:effectLst>
              </a:rPr>
              <a:t>Introduction</a:t>
            </a:r>
          </a:p>
        </p:txBody>
      </p:sp>
      <p:sp>
        <p:nvSpPr>
          <p:cNvPr id="2077" name="Rectangle 59"/>
          <p:cNvSpPr>
            <a:spLocks noChangeArrowheads="1"/>
          </p:cNvSpPr>
          <p:nvPr/>
        </p:nvSpPr>
        <p:spPr bwMode="auto">
          <a:xfrm>
            <a:off x="12725400" y="16519525"/>
            <a:ext cx="9932988" cy="1023938"/>
          </a:xfrm>
          <a:prstGeom prst="rect">
            <a:avLst/>
          </a:prstGeom>
          <a:solidFill>
            <a:schemeClr val="bg1"/>
          </a:solidFill>
          <a:ln w="9525" algn="ctr">
            <a:solidFill>
              <a:schemeClr val="bg1"/>
            </a:solidFill>
            <a:round/>
            <a:headEnd/>
            <a:tailEnd/>
          </a:ln>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46" name="TextBox 45"/>
          <p:cNvSpPr txBox="1"/>
          <p:nvPr/>
        </p:nvSpPr>
        <p:spPr>
          <a:xfrm>
            <a:off x="13716000" y="16611600"/>
            <a:ext cx="8097838" cy="923925"/>
          </a:xfrm>
          <a:prstGeom prst="rect">
            <a:avLst/>
          </a:prstGeom>
          <a:noFill/>
        </p:spPr>
        <p:txBody>
          <a:bodyPr>
            <a:spAutoFit/>
          </a:bodyPr>
          <a:lstStyle/>
          <a:p>
            <a:pPr algn="ctr">
              <a:defRPr/>
            </a:pPr>
            <a:r>
              <a:rPr lang="en-US" sz="5400" dirty="0">
                <a:effectLst>
                  <a:outerShdw blurRad="38100" dist="38100" dir="2700000" algn="tl">
                    <a:srgbClr val="000000">
                      <a:alpha val="43137"/>
                    </a:srgbClr>
                  </a:outerShdw>
                </a:effectLst>
              </a:rPr>
              <a:t>Why are We Doing This?</a:t>
            </a:r>
          </a:p>
        </p:txBody>
      </p:sp>
      <p:sp>
        <p:nvSpPr>
          <p:cNvPr id="2079" name="Rectangle 60"/>
          <p:cNvSpPr>
            <a:spLocks noChangeArrowheads="1"/>
          </p:cNvSpPr>
          <p:nvPr/>
        </p:nvSpPr>
        <p:spPr bwMode="auto">
          <a:xfrm>
            <a:off x="23164800" y="4343400"/>
            <a:ext cx="8986838" cy="1143000"/>
          </a:xfrm>
          <a:prstGeom prst="rect">
            <a:avLst/>
          </a:prstGeom>
          <a:solidFill>
            <a:schemeClr val="bg1"/>
          </a:solidFill>
          <a:ln w="9525" algn="ctr">
            <a:solidFill>
              <a:schemeClr val="bg1"/>
            </a:solidFill>
            <a:round/>
            <a:headEnd/>
            <a:tailEnd/>
          </a:ln>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47" name="TextBox 46"/>
          <p:cNvSpPr txBox="1"/>
          <p:nvPr/>
        </p:nvSpPr>
        <p:spPr>
          <a:xfrm>
            <a:off x="24765000" y="4419600"/>
            <a:ext cx="5634038" cy="1016000"/>
          </a:xfrm>
          <a:prstGeom prst="rect">
            <a:avLst/>
          </a:prstGeom>
          <a:noFill/>
        </p:spPr>
        <p:txBody>
          <a:bodyPr>
            <a:spAutoFit/>
          </a:bodyPr>
          <a:lstStyle/>
          <a:p>
            <a:pPr algn="ctr">
              <a:defRPr/>
            </a:pPr>
            <a:r>
              <a:rPr lang="en-US" sz="6000" dirty="0">
                <a:effectLst>
                  <a:outerShdw blurRad="38100" dist="38100" dir="2700000" algn="tl">
                    <a:srgbClr val="000000">
                      <a:alpha val="43137"/>
                    </a:srgbClr>
                  </a:outerShdw>
                </a:effectLst>
              </a:rPr>
              <a:t>Methods</a:t>
            </a:r>
          </a:p>
        </p:txBody>
      </p:sp>
      <p:sp>
        <p:nvSpPr>
          <p:cNvPr id="2081" name="Rectangle 61"/>
          <p:cNvSpPr>
            <a:spLocks noChangeArrowheads="1"/>
          </p:cNvSpPr>
          <p:nvPr/>
        </p:nvSpPr>
        <p:spPr bwMode="auto">
          <a:xfrm>
            <a:off x="32537400" y="4343400"/>
            <a:ext cx="10668000" cy="1143000"/>
          </a:xfrm>
          <a:prstGeom prst="rect">
            <a:avLst/>
          </a:prstGeom>
          <a:solidFill>
            <a:schemeClr val="bg1"/>
          </a:solidFill>
          <a:ln w="9525" algn="ctr">
            <a:solidFill>
              <a:schemeClr val="bg1"/>
            </a:solidFill>
            <a:round/>
            <a:headEnd/>
            <a:tailEnd/>
          </a:ln>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48" name="TextBox 47"/>
          <p:cNvSpPr txBox="1"/>
          <p:nvPr/>
        </p:nvSpPr>
        <p:spPr>
          <a:xfrm>
            <a:off x="33528000" y="4419600"/>
            <a:ext cx="9067800" cy="1016000"/>
          </a:xfrm>
          <a:prstGeom prst="rect">
            <a:avLst/>
          </a:prstGeom>
          <a:noFill/>
        </p:spPr>
        <p:txBody>
          <a:bodyPr>
            <a:spAutoFit/>
          </a:bodyPr>
          <a:lstStyle/>
          <a:p>
            <a:pPr algn="ctr">
              <a:defRPr/>
            </a:pPr>
            <a:r>
              <a:rPr lang="en-US" sz="6000" dirty="0">
                <a:effectLst>
                  <a:outerShdw blurRad="38100" dist="38100" dir="2700000" algn="tl">
                    <a:srgbClr val="000000">
                      <a:alpha val="43137"/>
                    </a:srgbClr>
                  </a:outerShdw>
                </a:effectLst>
              </a:rPr>
              <a:t>Current Efforts Worldwide</a:t>
            </a:r>
          </a:p>
        </p:txBody>
      </p:sp>
      <p:sp>
        <p:nvSpPr>
          <p:cNvPr id="2083" name="Rectangle 62"/>
          <p:cNvSpPr>
            <a:spLocks noChangeArrowheads="1"/>
          </p:cNvSpPr>
          <p:nvPr/>
        </p:nvSpPr>
        <p:spPr bwMode="auto">
          <a:xfrm>
            <a:off x="32588200" y="14333538"/>
            <a:ext cx="10617200" cy="1190625"/>
          </a:xfrm>
          <a:prstGeom prst="rect">
            <a:avLst/>
          </a:prstGeom>
          <a:solidFill>
            <a:schemeClr val="bg1"/>
          </a:solidFill>
          <a:ln w="9525" algn="ctr">
            <a:solidFill>
              <a:schemeClr val="bg1"/>
            </a:solidFill>
            <a:round/>
            <a:headEnd/>
            <a:tailEnd/>
          </a:ln>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49" name="TextBox 48"/>
          <p:cNvSpPr txBox="1"/>
          <p:nvPr/>
        </p:nvSpPr>
        <p:spPr>
          <a:xfrm>
            <a:off x="31851600" y="14478000"/>
            <a:ext cx="12082463" cy="984250"/>
          </a:xfrm>
          <a:prstGeom prst="rect">
            <a:avLst/>
          </a:prstGeom>
          <a:noFill/>
        </p:spPr>
        <p:txBody>
          <a:bodyPr>
            <a:spAutoFit/>
          </a:bodyPr>
          <a:lstStyle/>
          <a:p>
            <a:pPr algn="ctr">
              <a:defRPr/>
            </a:pPr>
            <a:r>
              <a:rPr lang="en-US" sz="5600" dirty="0">
                <a:effectLst>
                  <a:outerShdw blurRad="38100" dist="38100" dir="2700000" algn="tl">
                    <a:srgbClr val="000000">
                      <a:alpha val="43137"/>
                    </a:srgbClr>
                  </a:outerShdw>
                </a:effectLst>
              </a:rPr>
              <a:t>Current Efforts by Smile Bangladesh</a:t>
            </a:r>
          </a:p>
        </p:txBody>
      </p:sp>
      <p:sp>
        <p:nvSpPr>
          <p:cNvPr id="2085" name="Rectangle 63"/>
          <p:cNvSpPr>
            <a:spLocks noChangeArrowheads="1"/>
          </p:cNvSpPr>
          <p:nvPr/>
        </p:nvSpPr>
        <p:spPr bwMode="auto">
          <a:xfrm>
            <a:off x="32591375" y="21488400"/>
            <a:ext cx="10614025" cy="1033463"/>
          </a:xfrm>
          <a:prstGeom prst="rect">
            <a:avLst/>
          </a:prstGeom>
          <a:solidFill>
            <a:schemeClr val="bg1"/>
          </a:solidFill>
          <a:ln w="9525" algn="ctr">
            <a:solidFill>
              <a:schemeClr val="bg1"/>
            </a:solidFill>
            <a:round/>
            <a:headEnd/>
            <a:tailEnd/>
          </a:ln>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50" name="TextBox 49"/>
          <p:cNvSpPr txBox="1"/>
          <p:nvPr/>
        </p:nvSpPr>
        <p:spPr>
          <a:xfrm>
            <a:off x="33756600" y="21463000"/>
            <a:ext cx="8370888" cy="1077913"/>
          </a:xfrm>
          <a:prstGeom prst="rect">
            <a:avLst/>
          </a:prstGeom>
          <a:noFill/>
        </p:spPr>
        <p:txBody>
          <a:bodyPr>
            <a:spAutoFit/>
          </a:bodyPr>
          <a:lstStyle/>
          <a:p>
            <a:pPr algn="ctr">
              <a:defRPr/>
            </a:pPr>
            <a:r>
              <a:rPr lang="en-US" sz="6400" dirty="0">
                <a:effectLst>
                  <a:outerShdw blurRad="38100" dist="38100" dir="2700000" algn="tl">
                    <a:srgbClr val="000000">
                      <a:alpha val="43137"/>
                    </a:srgbClr>
                  </a:outerShdw>
                </a:effectLst>
              </a:rPr>
              <a:t>Summary</a:t>
            </a:r>
          </a:p>
        </p:txBody>
      </p:sp>
      <p:sp>
        <p:nvSpPr>
          <p:cNvPr id="2087" name="Rectangle 64"/>
          <p:cNvSpPr>
            <a:spLocks noChangeArrowheads="1"/>
          </p:cNvSpPr>
          <p:nvPr/>
        </p:nvSpPr>
        <p:spPr bwMode="auto">
          <a:xfrm>
            <a:off x="32591375" y="29718000"/>
            <a:ext cx="10614025" cy="838200"/>
          </a:xfrm>
          <a:prstGeom prst="rect">
            <a:avLst/>
          </a:prstGeom>
          <a:solidFill>
            <a:schemeClr val="bg1"/>
          </a:solidFill>
          <a:ln w="9525" algn="ctr">
            <a:solidFill>
              <a:schemeClr val="bg1"/>
            </a:solidFill>
            <a:round/>
            <a:headEnd/>
            <a:tailEnd/>
          </a:ln>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51" name="TextBox 50"/>
          <p:cNvSpPr txBox="1"/>
          <p:nvPr/>
        </p:nvSpPr>
        <p:spPr>
          <a:xfrm>
            <a:off x="33918525" y="29725938"/>
            <a:ext cx="8370888" cy="830262"/>
          </a:xfrm>
          <a:prstGeom prst="rect">
            <a:avLst/>
          </a:prstGeom>
          <a:noFill/>
        </p:spPr>
        <p:txBody>
          <a:bodyPr>
            <a:spAutoFit/>
          </a:bodyPr>
          <a:lstStyle/>
          <a:p>
            <a:pPr algn="ctr">
              <a:defRPr/>
            </a:pPr>
            <a:r>
              <a:rPr lang="en-US" sz="4800" dirty="0">
                <a:effectLst>
                  <a:outerShdw blurRad="38100" dist="38100" dir="2700000" algn="tl">
                    <a:srgbClr val="000000">
                      <a:alpha val="43137"/>
                    </a:srgbClr>
                  </a:outerShdw>
                </a:effectLst>
              </a:rPr>
              <a:t>References</a:t>
            </a:r>
          </a:p>
        </p:txBody>
      </p:sp>
      <p:sp>
        <p:nvSpPr>
          <p:cNvPr id="2089" name="Rectangle 65"/>
          <p:cNvSpPr>
            <a:spLocks noChangeArrowheads="1"/>
          </p:cNvSpPr>
          <p:nvPr/>
        </p:nvSpPr>
        <p:spPr bwMode="auto">
          <a:xfrm>
            <a:off x="23164800" y="5486400"/>
            <a:ext cx="8986838" cy="750888"/>
          </a:xfrm>
          <a:prstGeom prst="rect">
            <a:avLst/>
          </a:prstGeom>
          <a:solidFill>
            <a:srgbClr val="6B4FF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2090" name="Rectangle 66"/>
          <p:cNvSpPr>
            <a:spLocks noChangeArrowheads="1"/>
          </p:cNvSpPr>
          <p:nvPr/>
        </p:nvSpPr>
        <p:spPr bwMode="auto">
          <a:xfrm>
            <a:off x="23164800" y="25995313"/>
            <a:ext cx="8986838" cy="750887"/>
          </a:xfrm>
          <a:prstGeom prst="rect">
            <a:avLst/>
          </a:prstGeom>
          <a:solidFill>
            <a:srgbClr val="6B4FF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4" name="Text Box 112"/>
          <p:cNvSpPr txBox="1">
            <a:spLocks noChangeArrowheads="1"/>
          </p:cNvSpPr>
          <p:nvPr/>
        </p:nvSpPr>
        <p:spPr bwMode="auto">
          <a:xfrm>
            <a:off x="23164800" y="5368925"/>
            <a:ext cx="9372600" cy="26787475"/>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80709" tIns="240355" rIns="480709" bIns="240355"/>
          <a:lstStyle>
            <a:lvl1pPr marL="2403475" indent="-2403475">
              <a:defRPr sz="16800">
                <a:solidFill>
                  <a:schemeClr val="tx1"/>
                </a:solidFill>
                <a:latin typeface="Times" pitchFamily="18" charset="0"/>
              </a:defRPr>
            </a:lvl1pPr>
            <a:lvl2pPr marL="5024438" indent="-2403475">
              <a:defRPr sz="14700">
                <a:solidFill>
                  <a:schemeClr val="tx1"/>
                </a:solidFill>
                <a:latin typeface="Times" pitchFamily="18" charset="0"/>
              </a:defRPr>
            </a:lvl2pPr>
            <a:lvl3pPr marL="8027988" indent="-2403475">
              <a:defRPr sz="12600">
                <a:solidFill>
                  <a:schemeClr val="tx1"/>
                </a:solidFill>
                <a:latin typeface="Times" pitchFamily="18" charset="0"/>
              </a:defRPr>
            </a:lvl3pPr>
            <a:lvl4pPr marL="11033125" indent="-2403475">
              <a:defRPr sz="10500">
                <a:solidFill>
                  <a:schemeClr val="tx1"/>
                </a:solidFill>
                <a:latin typeface="Times" pitchFamily="18" charset="0"/>
              </a:defRPr>
            </a:lvl4pPr>
            <a:lvl5pPr marL="14036675" indent="-2403475">
              <a:defRPr sz="10500">
                <a:solidFill>
                  <a:schemeClr val="tx1"/>
                </a:solidFill>
                <a:latin typeface="Times" pitchFamily="18" charset="0"/>
              </a:defRPr>
            </a:lvl5pPr>
            <a:lvl6pPr marL="14493875" indent="-2403475" eaLnBrk="0" hangingPunct="0">
              <a:defRPr sz="10500">
                <a:solidFill>
                  <a:schemeClr val="tx1"/>
                </a:solidFill>
                <a:latin typeface="Times" pitchFamily="18" charset="0"/>
              </a:defRPr>
            </a:lvl6pPr>
            <a:lvl7pPr marL="14951075" indent="-2403475" eaLnBrk="0" hangingPunct="0">
              <a:defRPr sz="10500">
                <a:solidFill>
                  <a:schemeClr val="tx1"/>
                </a:solidFill>
                <a:latin typeface="Times" pitchFamily="18" charset="0"/>
              </a:defRPr>
            </a:lvl7pPr>
            <a:lvl8pPr marL="15408275" indent="-2403475" eaLnBrk="0" hangingPunct="0">
              <a:defRPr sz="10500">
                <a:solidFill>
                  <a:schemeClr val="tx1"/>
                </a:solidFill>
                <a:latin typeface="Times" pitchFamily="18" charset="0"/>
              </a:defRPr>
            </a:lvl8pPr>
            <a:lvl9pPr marL="15865475" indent="-2403475" eaLnBrk="0" hangingPunct="0">
              <a:defRPr sz="10500">
                <a:solidFill>
                  <a:schemeClr val="tx1"/>
                </a:solidFill>
                <a:latin typeface="Times" pitchFamily="18" charset="0"/>
              </a:defRPr>
            </a:lvl9pPr>
          </a:lstStyle>
          <a:p>
            <a:pPr defTabSz="4806950">
              <a:buFont typeface="Times" pitchFamily="18" charset="0"/>
              <a:buNone/>
              <a:defRPr/>
            </a:pPr>
            <a:r>
              <a:rPr lang="en-US" altLang="en-US" sz="4400" b="1" dirty="0" smtClean="0">
                <a:solidFill>
                  <a:schemeClr val="bg1"/>
                </a:solidFill>
              </a:rPr>
              <a:t>Short Term Goals</a:t>
            </a:r>
          </a:p>
          <a:p>
            <a:pPr marL="857250" indent="-857250" defTabSz="4806950">
              <a:buFont typeface="Wingdings" pitchFamily="2" charset="2"/>
              <a:buChar char="ü"/>
              <a:defRPr/>
            </a:pPr>
            <a:r>
              <a:rPr lang="en-US" altLang="en-US" sz="3400" dirty="0" smtClean="0"/>
              <a:t>Recruit and train community health workers and teachers</a:t>
            </a:r>
          </a:p>
          <a:p>
            <a:pPr marL="857250" indent="-857250" defTabSz="4806950">
              <a:buFont typeface="Wingdings" pitchFamily="2" charset="2"/>
              <a:buChar char="ü"/>
              <a:defRPr/>
            </a:pPr>
            <a:r>
              <a:rPr lang="en-US" altLang="en-US" sz="3400" dirty="0" smtClean="0"/>
              <a:t>Public Health </a:t>
            </a:r>
            <a:r>
              <a:rPr lang="en-US" altLang="en-US" sz="3400" dirty="0" smtClean="0"/>
              <a:t>Education In:</a:t>
            </a:r>
            <a:endParaRPr lang="en-US" altLang="en-US" sz="3400" dirty="0" smtClean="0"/>
          </a:p>
          <a:p>
            <a:pPr marL="3478213" lvl="1" indent="-857250" defTabSz="4806950">
              <a:buFont typeface="Wingdings" pitchFamily="2" charset="2"/>
              <a:buChar char="ü"/>
              <a:defRPr/>
            </a:pPr>
            <a:r>
              <a:rPr lang="en-US" altLang="en-US" sz="3400" dirty="0" smtClean="0"/>
              <a:t>Movement away </a:t>
            </a:r>
            <a:r>
              <a:rPr lang="en-US" altLang="en-US" sz="3400" dirty="0" smtClean="0"/>
              <a:t>from stigma</a:t>
            </a:r>
          </a:p>
          <a:p>
            <a:pPr marL="3478213" lvl="1" indent="-857250" defTabSz="4806950">
              <a:buFont typeface="Wingdings" pitchFamily="2" charset="2"/>
              <a:buChar char="ü"/>
              <a:defRPr/>
            </a:pPr>
            <a:r>
              <a:rPr lang="en-US" altLang="en-US" sz="3400" dirty="0" smtClean="0"/>
              <a:t>Causes of cleft lip</a:t>
            </a:r>
          </a:p>
          <a:p>
            <a:pPr marL="3478213" lvl="1" indent="-857250" defTabSz="4806950">
              <a:buFont typeface="Wingdings" pitchFamily="2" charset="2"/>
              <a:buChar char="ü"/>
              <a:defRPr/>
            </a:pPr>
            <a:r>
              <a:rPr lang="en-US" altLang="en-US" sz="3400" dirty="0" smtClean="0"/>
              <a:t>Prevention of cleft lip</a:t>
            </a:r>
          </a:p>
          <a:p>
            <a:pPr marL="3478213" lvl="1" indent="-857250" defTabSz="4806950">
              <a:buFont typeface="Wingdings" pitchFamily="2" charset="2"/>
              <a:buChar char="ü"/>
              <a:defRPr/>
            </a:pPr>
            <a:r>
              <a:rPr lang="en-US" altLang="en-US" sz="3400" dirty="0" smtClean="0"/>
              <a:t>Speech therapy</a:t>
            </a:r>
          </a:p>
          <a:p>
            <a:pPr marL="3478213" lvl="1" indent="-857250" defTabSz="4806950">
              <a:buFont typeface="Wingdings" pitchFamily="2" charset="2"/>
              <a:buChar char="ü"/>
              <a:defRPr/>
            </a:pPr>
            <a:r>
              <a:rPr lang="en-US" altLang="en-US" sz="3400" dirty="0" smtClean="0"/>
              <a:t>Feeding therapy</a:t>
            </a:r>
          </a:p>
          <a:p>
            <a:pPr marL="3478213" lvl="1" indent="-857250" defTabSz="4806950">
              <a:buFont typeface="Wingdings" pitchFamily="2" charset="2"/>
              <a:buChar char="ü"/>
              <a:defRPr/>
            </a:pPr>
            <a:r>
              <a:rPr lang="en-US" altLang="en-US" sz="3400" dirty="0" smtClean="0"/>
              <a:t>Counseling, emotional therapy</a:t>
            </a:r>
          </a:p>
          <a:p>
            <a:pPr marL="857250" indent="-857250" defTabSz="4806950">
              <a:buFont typeface="Wingdings" pitchFamily="2" charset="2"/>
              <a:buChar char="ü"/>
              <a:defRPr/>
            </a:pPr>
            <a:r>
              <a:rPr lang="en-US" altLang="en-US" sz="3400" dirty="0" smtClean="0"/>
              <a:t>Continue current training of local physicians in left lip surgery by NGOs</a:t>
            </a:r>
          </a:p>
          <a:p>
            <a:pPr marL="857250" indent="-857250" defTabSz="4806950">
              <a:buFont typeface="Wingdings" pitchFamily="2" charset="2"/>
              <a:buChar char="ü"/>
              <a:defRPr/>
            </a:pPr>
            <a:r>
              <a:rPr lang="en-US" altLang="en-US" sz="3400" dirty="0" smtClean="0"/>
              <a:t>Push for incorporation of community health into Bangladeshi medical school curriculum</a:t>
            </a:r>
          </a:p>
          <a:p>
            <a:pPr marL="857250" indent="-857250" defTabSz="4806950">
              <a:buFont typeface="Wingdings" pitchFamily="2" charset="2"/>
              <a:buChar char="ü"/>
              <a:defRPr/>
            </a:pPr>
            <a:r>
              <a:rPr lang="en-US" altLang="en-US" sz="3400" dirty="0" smtClean="0"/>
              <a:t>Conduct community-based needs assessment</a:t>
            </a:r>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3400" dirty="0" smtClean="0"/>
          </a:p>
          <a:p>
            <a:pPr marL="0" indent="0" defTabSz="4806950">
              <a:defRPr/>
            </a:pPr>
            <a:endParaRPr lang="en-US" altLang="en-US" sz="4400" b="1" dirty="0" smtClean="0"/>
          </a:p>
          <a:p>
            <a:pPr marL="0" indent="0" defTabSz="4806950">
              <a:defRPr/>
            </a:pPr>
            <a:r>
              <a:rPr lang="en-US" altLang="en-US" sz="4400" b="1" dirty="0" smtClean="0">
                <a:solidFill>
                  <a:schemeClr val="bg1"/>
                </a:solidFill>
              </a:rPr>
              <a:t>Long Term Goals</a:t>
            </a:r>
          </a:p>
          <a:p>
            <a:pPr marL="457200" indent="-457200" defTabSz="4806950">
              <a:buFont typeface="Wingdings" pitchFamily="2" charset="2"/>
              <a:buChar char="ü"/>
              <a:defRPr/>
            </a:pPr>
            <a:r>
              <a:rPr lang="en-US" altLang="en-US" sz="3400" dirty="0" smtClean="0"/>
              <a:t>Change in Bangladesh Medical School curriculum: mandatory 1-year community health service</a:t>
            </a:r>
          </a:p>
          <a:p>
            <a:pPr marL="457200" indent="-457200" defTabSz="4806950">
              <a:buFont typeface="Wingdings" pitchFamily="2" charset="2"/>
              <a:buChar char="ü"/>
              <a:defRPr/>
            </a:pPr>
            <a:r>
              <a:rPr lang="en-US" altLang="en-US" sz="3400" dirty="0" smtClean="0"/>
              <a:t>Increased physician pool trained in cleft lip surgery </a:t>
            </a:r>
          </a:p>
          <a:p>
            <a:pPr marL="457200" indent="-457200" defTabSz="4806950">
              <a:buFont typeface="Wingdings" pitchFamily="2" charset="2"/>
              <a:buChar char="ü"/>
              <a:defRPr/>
            </a:pPr>
            <a:r>
              <a:rPr lang="en-US" altLang="en-US" sz="3400" dirty="0" smtClean="0"/>
              <a:t>Elimination of stigma</a:t>
            </a:r>
          </a:p>
          <a:p>
            <a:pPr marL="457200" indent="-457200" defTabSz="4806950">
              <a:buFont typeface="Wingdings" pitchFamily="2" charset="2"/>
              <a:buChar char="ü"/>
              <a:defRPr/>
            </a:pPr>
            <a:r>
              <a:rPr lang="en-US" altLang="en-US" sz="3400" dirty="0" smtClean="0"/>
              <a:t>Mental, social, and speech rehabilitation programs established in schools and clinics</a:t>
            </a:r>
          </a:p>
          <a:p>
            <a:pPr marL="457200" indent="-457200" defTabSz="4806950">
              <a:buFont typeface="Wingdings" pitchFamily="2" charset="2"/>
              <a:buChar char="ü"/>
              <a:defRPr/>
            </a:pPr>
            <a:r>
              <a:rPr lang="en-US" altLang="en-US" sz="3400" dirty="0" smtClean="0"/>
              <a:t>Establish Multiple Specialized Cleft Lip Centers in Bangladesh</a:t>
            </a:r>
          </a:p>
          <a:p>
            <a:pPr marL="0" indent="0" defTabSz="4806950">
              <a:defRPr/>
            </a:pPr>
            <a:endParaRPr lang="en-US" altLang="en-US" sz="3400" dirty="0" smtClean="0"/>
          </a:p>
        </p:txBody>
      </p:sp>
      <p:sp>
        <p:nvSpPr>
          <p:cNvPr id="2092" name="Rectangle 67"/>
          <p:cNvSpPr>
            <a:spLocks noChangeArrowheads="1"/>
          </p:cNvSpPr>
          <p:nvPr/>
        </p:nvSpPr>
        <p:spPr bwMode="auto">
          <a:xfrm>
            <a:off x="914400" y="28879800"/>
            <a:ext cx="11353800" cy="3581400"/>
          </a:xfrm>
          <a:prstGeom prst="rect">
            <a:avLst/>
          </a:prstGeom>
          <a:solidFill>
            <a:srgbClr val="6B4FF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2093" name="Rectangle 68"/>
          <p:cNvSpPr>
            <a:spLocks noChangeArrowheads="1"/>
          </p:cNvSpPr>
          <p:nvPr/>
        </p:nvSpPr>
        <p:spPr bwMode="auto">
          <a:xfrm>
            <a:off x="12725400" y="4911725"/>
            <a:ext cx="9932988" cy="5070475"/>
          </a:xfrm>
          <a:prstGeom prst="rect">
            <a:avLst/>
          </a:prstGeom>
          <a:solidFill>
            <a:srgbClr val="6B4FF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5" name="Text Box 115"/>
          <p:cNvSpPr txBox="1">
            <a:spLocks noChangeArrowheads="1"/>
          </p:cNvSpPr>
          <p:nvPr/>
        </p:nvSpPr>
        <p:spPr bwMode="auto">
          <a:xfrm>
            <a:off x="12725400" y="4953000"/>
            <a:ext cx="9829800" cy="5105400"/>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80709" tIns="240355" rIns="480709" bIns="240355"/>
          <a:lstStyle>
            <a:lvl1pPr marL="2403475" indent="-2403475">
              <a:defRPr sz="16800">
                <a:solidFill>
                  <a:schemeClr val="tx1"/>
                </a:solidFill>
                <a:latin typeface="Times" pitchFamily="18" charset="0"/>
              </a:defRPr>
            </a:lvl1pPr>
            <a:lvl2pPr marL="5024438" indent="-2403475">
              <a:defRPr sz="14700">
                <a:solidFill>
                  <a:schemeClr val="tx1"/>
                </a:solidFill>
                <a:latin typeface="Times" pitchFamily="18" charset="0"/>
              </a:defRPr>
            </a:lvl2pPr>
            <a:lvl3pPr marL="8027988" indent="-2403475">
              <a:defRPr sz="12600">
                <a:solidFill>
                  <a:schemeClr val="tx1"/>
                </a:solidFill>
                <a:latin typeface="Times" pitchFamily="18" charset="0"/>
              </a:defRPr>
            </a:lvl3pPr>
            <a:lvl4pPr marL="11033125" indent="-2403475">
              <a:defRPr sz="10500">
                <a:solidFill>
                  <a:schemeClr val="tx1"/>
                </a:solidFill>
                <a:latin typeface="Times" pitchFamily="18" charset="0"/>
              </a:defRPr>
            </a:lvl4pPr>
            <a:lvl5pPr marL="14036675" indent="-2403475">
              <a:defRPr sz="10500">
                <a:solidFill>
                  <a:schemeClr val="tx1"/>
                </a:solidFill>
                <a:latin typeface="Times" pitchFamily="18" charset="0"/>
              </a:defRPr>
            </a:lvl5pPr>
            <a:lvl6pPr marL="14493875" indent="-2403475" eaLnBrk="0" hangingPunct="0">
              <a:defRPr sz="10500">
                <a:solidFill>
                  <a:schemeClr val="tx1"/>
                </a:solidFill>
                <a:latin typeface="Times" pitchFamily="18" charset="0"/>
              </a:defRPr>
            </a:lvl6pPr>
            <a:lvl7pPr marL="14951075" indent="-2403475" eaLnBrk="0" hangingPunct="0">
              <a:defRPr sz="10500">
                <a:solidFill>
                  <a:schemeClr val="tx1"/>
                </a:solidFill>
                <a:latin typeface="Times" pitchFamily="18" charset="0"/>
              </a:defRPr>
            </a:lvl7pPr>
            <a:lvl8pPr marL="15408275" indent="-2403475" eaLnBrk="0" hangingPunct="0">
              <a:defRPr sz="10500">
                <a:solidFill>
                  <a:schemeClr val="tx1"/>
                </a:solidFill>
                <a:latin typeface="Times" pitchFamily="18" charset="0"/>
              </a:defRPr>
            </a:lvl8pPr>
            <a:lvl9pPr marL="15865475" indent="-2403475" eaLnBrk="0" hangingPunct="0">
              <a:defRPr sz="10500">
                <a:solidFill>
                  <a:schemeClr val="tx1"/>
                </a:solidFill>
                <a:latin typeface="Times" pitchFamily="18" charset="0"/>
              </a:defRPr>
            </a:lvl9pPr>
          </a:lstStyle>
          <a:p>
            <a:pPr algn="ctr" defTabSz="4806950">
              <a:buFont typeface="Times" pitchFamily="18" charset="0"/>
              <a:buNone/>
              <a:defRPr/>
            </a:pPr>
            <a:r>
              <a:rPr lang="en-US" altLang="en-US" sz="3400" b="1" u="sng" dirty="0" smtClean="0">
                <a:solidFill>
                  <a:schemeClr val="bg1"/>
                </a:solidFill>
              </a:rPr>
              <a:t>Cleft Lip Treatment in Bangladesh</a:t>
            </a:r>
          </a:p>
          <a:p>
            <a:pPr marL="457200" indent="-457200" algn="ctr" defTabSz="4806950">
              <a:buFont typeface="Wingdings" pitchFamily="2" charset="2"/>
              <a:buChar char="Ø"/>
              <a:defRPr/>
            </a:pPr>
            <a:r>
              <a:rPr lang="en-US" altLang="en-US" sz="3400" b="1" dirty="0" smtClean="0">
                <a:solidFill>
                  <a:srgbClr val="66FF33"/>
                </a:solidFill>
              </a:rPr>
              <a:t>60-minute</a:t>
            </a:r>
            <a:r>
              <a:rPr lang="en-US" altLang="en-US" sz="3400" dirty="0" smtClean="0"/>
              <a:t> </a:t>
            </a:r>
            <a:r>
              <a:rPr lang="en-US" altLang="en-US" sz="3400" dirty="0" smtClean="0">
                <a:solidFill>
                  <a:schemeClr val="bg1"/>
                </a:solidFill>
              </a:rPr>
              <a:t>surgical procedure</a:t>
            </a:r>
          </a:p>
          <a:p>
            <a:pPr marL="457200" indent="-457200" algn="ctr" defTabSz="4806950">
              <a:buFont typeface="Wingdings" pitchFamily="2" charset="2"/>
              <a:buChar char="Ø"/>
              <a:defRPr/>
            </a:pPr>
            <a:r>
              <a:rPr lang="en-US" altLang="en-US" sz="3400" dirty="0" smtClean="0">
                <a:solidFill>
                  <a:schemeClr val="bg1"/>
                </a:solidFill>
              </a:rPr>
              <a:t>Cost of procedure is </a:t>
            </a:r>
            <a:r>
              <a:rPr lang="en-US" altLang="en-US" sz="3400" b="1" dirty="0" smtClean="0">
                <a:solidFill>
                  <a:srgbClr val="66FF33"/>
                </a:solidFill>
              </a:rPr>
              <a:t>~$300 per patient</a:t>
            </a:r>
          </a:p>
          <a:p>
            <a:pPr marL="457200" indent="-457200" algn="ctr" defTabSz="4806950">
              <a:buFont typeface="Wingdings" pitchFamily="2" charset="2"/>
              <a:buChar char="Ø"/>
              <a:defRPr/>
            </a:pPr>
            <a:r>
              <a:rPr lang="en-US" altLang="en-US" sz="3400" dirty="0" smtClean="0">
                <a:solidFill>
                  <a:schemeClr val="bg1"/>
                </a:solidFill>
              </a:rPr>
              <a:t>Some NGOs offer free surgical procedures</a:t>
            </a:r>
          </a:p>
          <a:p>
            <a:pPr marL="457200" indent="-457200" algn="ctr" defTabSz="4806950">
              <a:buFont typeface="Wingdings" pitchFamily="2" charset="2"/>
              <a:buChar char="Ø"/>
              <a:defRPr/>
            </a:pPr>
            <a:r>
              <a:rPr lang="en-US" altLang="en-US" sz="3400" dirty="0" smtClean="0">
                <a:solidFill>
                  <a:schemeClr val="bg1"/>
                </a:solidFill>
              </a:rPr>
              <a:t>Other than lack of access, many parents and individuals do not seek treatment. Why?</a:t>
            </a:r>
          </a:p>
          <a:p>
            <a:pPr marL="0" indent="0" algn="ctr">
              <a:defRPr/>
            </a:pPr>
            <a:r>
              <a:rPr lang="en-US" sz="2500" dirty="0" smtClean="0">
                <a:solidFill>
                  <a:schemeClr val="bg1"/>
                </a:solidFill>
              </a:rPr>
              <a:t>Superstitions exist in some rural communities that blame cleft lip on </a:t>
            </a:r>
            <a:r>
              <a:rPr lang="en-US" sz="2500" b="1" dirty="0" smtClean="0">
                <a:solidFill>
                  <a:srgbClr val="66FF33"/>
                </a:solidFill>
              </a:rPr>
              <a:t>a pregnant mother cutting fish and vegetables while there is a full </a:t>
            </a:r>
            <a:r>
              <a:rPr lang="en-US" sz="2500" b="1" dirty="0" smtClean="0">
                <a:solidFill>
                  <a:srgbClr val="66FF33"/>
                </a:solidFill>
              </a:rPr>
              <a:t>moon, </a:t>
            </a:r>
            <a:r>
              <a:rPr lang="en-US" sz="2500" b="1" dirty="0" smtClean="0">
                <a:solidFill>
                  <a:srgbClr val="66FF33"/>
                </a:solidFill>
              </a:rPr>
              <a:t>so it is believed untreatable</a:t>
            </a:r>
            <a:r>
              <a:rPr lang="en-US" sz="2500" dirty="0" smtClean="0">
                <a:solidFill>
                  <a:schemeClr val="bg1"/>
                </a:solidFill>
              </a:rPr>
              <a:t>. </a:t>
            </a:r>
            <a:r>
              <a:rPr lang="en-US" sz="2500" dirty="0" smtClean="0">
                <a:solidFill>
                  <a:schemeClr val="bg1"/>
                </a:solidFill>
              </a:rPr>
              <a:t>The mother is held responsible and both the child and mother are alienated from society.</a:t>
            </a:r>
            <a:endParaRPr lang="en-US" altLang="en-US" sz="2500" dirty="0" smtClean="0">
              <a:solidFill>
                <a:schemeClr val="bg1"/>
              </a:solidFill>
            </a:endParaRPr>
          </a:p>
          <a:p>
            <a:pPr marL="457200" indent="-457200" algn="ctr" defTabSz="4806950">
              <a:buFont typeface="Wingdings" pitchFamily="2" charset="2"/>
              <a:buChar char="Ø"/>
              <a:defRPr/>
            </a:pPr>
            <a:endParaRPr lang="en-US" altLang="en-US" sz="2400" dirty="0" smtClean="0"/>
          </a:p>
          <a:p>
            <a:pPr marL="2620963" lvl="1" indent="0" algn="ctr" defTabSz="4806950">
              <a:defRPr/>
            </a:pPr>
            <a:endParaRPr lang="en-US" altLang="en-US" sz="1100" dirty="0" smtClean="0"/>
          </a:p>
          <a:p>
            <a:pPr marL="457200" indent="-457200" algn="ctr" defTabSz="4806950">
              <a:buFont typeface="Wingdings" pitchFamily="2" charset="2"/>
              <a:buChar char="Ø"/>
              <a:defRPr/>
            </a:pPr>
            <a:endParaRPr lang="en-US" altLang="en-US" sz="3200" dirty="0" smtClean="0"/>
          </a:p>
        </p:txBody>
      </p:sp>
      <p:sp>
        <p:nvSpPr>
          <p:cNvPr id="2095" name="Rectangle 69"/>
          <p:cNvSpPr>
            <a:spLocks noChangeArrowheads="1"/>
          </p:cNvSpPr>
          <p:nvPr/>
        </p:nvSpPr>
        <p:spPr bwMode="auto">
          <a:xfrm>
            <a:off x="935038" y="12203113"/>
            <a:ext cx="11312525" cy="3981450"/>
          </a:xfrm>
          <a:prstGeom prst="rect">
            <a:avLst/>
          </a:prstGeom>
          <a:solidFill>
            <a:srgbClr val="6B4FF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6" name="Text Box 4"/>
          <p:cNvSpPr txBox="1">
            <a:spLocks noChangeArrowheads="1"/>
          </p:cNvSpPr>
          <p:nvPr/>
        </p:nvSpPr>
        <p:spPr bwMode="auto">
          <a:xfrm>
            <a:off x="935038" y="12115800"/>
            <a:ext cx="11942762" cy="20326350"/>
          </a:xfrm>
          <a:prstGeom prst="rect">
            <a:avLst/>
          </a:prstGeom>
          <a:noFill/>
          <a:ln w="76200">
            <a:noFill/>
            <a:miter lim="800000"/>
            <a:headEnd/>
            <a:tailEnd/>
          </a:ln>
          <a:effectLst/>
        </p:spPr>
        <p:txBody>
          <a:bodyPr lIns="480709" tIns="240355" rIns="480709" bIns="240355"/>
          <a:lstStyle>
            <a:lvl1pPr marL="2403475" indent="-2403475">
              <a:defRPr sz="16800">
                <a:solidFill>
                  <a:schemeClr val="tx1"/>
                </a:solidFill>
                <a:latin typeface="Times" pitchFamily="18" charset="0"/>
              </a:defRPr>
            </a:lvl1pPr>
            <a:lvl2pPr marL="5024438" indent="-2403475">
              <a:defRPr sz="14700">
                <a:solidFill>
                  <a:schemeClr val="tx1"/>
                </a:solidFill>
                <a:latin typeface="Times" pitchFamily="18" charset="0"/>
              </a:defRPr>
            </a:lvl2pPr>
            <a:lvl3pPr marL="8027988" indent="-2403475">
              <a:defRPr sz="12600">
                <a:solidFill>
                  <a:schemeClr val="tx1"/>
                </a:solidFill>
                <a:latin typeface="Times" pitchFamily="18" charset="0"/>
              </a:defRPr>
            </a:lvl3pPr>
            <a:lvl4pPr marL="11033125" indent="-2403475">
              <a:defRPr sz="10500">
                <a:solidFill>
                  <a:schemeClr val="tx1"/>
                </a:solidFill>
                <a:latin typeface="Times" pitchFamily="18" charset="0"/>
              </a:defRPr>
            </a:lvl4pPr>
            <a:lvl5pPr marL="14036675" indent="-2403475">
              <a:defRPr sz="10500">
                <a:solidFill>
                  <a:schemeClr val="tx1"/>
                </a:solidFill>
                <a:latin typeface="Times" pitchFamily="18" charset="0"/>
              </a:defRPr>
            </a:lvl5pPr>
            <a:lvl6pPr marL="14493875" indent="-2403475" eaLnBrk="0" hangingPunct="0">
              <a:defRPr sz="10500">
                <a:solidFill>
                  <a:schemeClr val="tx1"/>
                </a:solidFill>
                <a:latin typeface="Times" pitchFamily="18" charset="0"/>
              </a:defRPr>
            </a:lvl6pPr>
            <a:lvl7pPr marL="14951075" indent="-2403475" eaLnBrk="0" hangingPunct="0">
              <a:defRPr sz="10500">
                <a:solidFill>
                  <a:schemeClr val="tx1"/>
                </a:solidFill>
                <a:latin typeface="Times" pitchFamily="18" charset="0"/>
              </a:defRPr>
            </a:lvl7pPr>
            <a:lvl8pPr marL="15408275" indent="-2403475" eaLnBrk="0" hangingPunct="0">
              <a:defRPr sz="10500">
                <a:solidFill>
                  <a:schemeClr val="tx1"/>
                </a:solidFill>
                <a:latin typeface="Times" pitchFamily="18" charset="0"/>
              </a:defRPr>
            </a:lvl8pPr>
            <a:lvl9pPr marL="15865475" indent="-2403475" eaLnBrk="0" hangingPunct="0">
              <a:defRPr sz="10500">
                <a:solidFill>
                  <a:schemeClr val="tx1"/>
                </a:solidFill>
                <a:latin typeface="Times" pitchFamily="18" charset="0"/>
              </a:defRPr>
            </a:lvl9pPr>
          </a:lstStyle>
          <a:p>
            <a:pPr>
              <a:defRPr/>
            </a:pPr>
            <a:r>
              <a:rPr lang="en-US" sz="3400" dirty="0" smtClean="0">
                <a:solidFill>
                  <a:schemeClr val="bg1"/>
                </a:solidFill>
              </a:rPr>
              <a:t>Cleft lip is an </a:t>
            </a:r>
            <a:r>
              <a:rPr lang="en-US" sz="3400" b="1" dirty="0" smtClean="0">
                <a:solidFill>
                  <a:srgbClr val="66FF33"/>
                </a:solidFill>
              </a:rPr>
              <a:t>autosomal recessive birth defect </a:t>
            </a:r>
            <a:r>
              <a:rPr lang="en-US" sz="3400" dirty="0" smtClean="0">
                <a:solidFill>
                  <a:schemeClr val="bg1"/>
                </a:solidFill>
              </a:rPr>
              <a:t>that affects</a:t>
            </a:r>
          </a:p>
          <a:p>
            <a:pPr>
              <a:defRPr/>
            </a:pPr>
            <a:r>
              <a:rPr lang="en-US" sz="3400" dirty="0" smtClean="0">
                <a:solidFill>
                  <a:schemeClr val="bg1"/>
                </a:solidFill>
              </a:rPr>
              <a:t>babies </a:t>
            </a:r>
            <a:r>
              <a:rPr lang="en-US" sz="3400" dirty="0" smtClean="0">
                <a:solidFill>
                  <a:schemeClr val="bg1"/>
                </a:solidFill>
              </a:rPr>
              <a:t>and is </a:t>
            </a:r>
            <a:r>
              <a:rPr lang="en-US" sz="3400" dirty="0" smtClean="0">
                <a:solidFill>
                  <a:schemeClr val="bg1"/>
                </a:solidFill>
              </a:rPr>
              <a:t>twice as common in males than females. </a:t>
            </a:r>
            <a:r>
              <a:rPr lang="en-US" sz="3400" dirty="0" smtClean="0">
                <a:solidFill>
                  <a:schemeClr val="bg1"/>
                </a:solidFill>
              </a:rPr>
              <a:t>It is</a:t>
            </a:r>
          </a:p>
          <a:p>
            <a:pPr>
              <a:defRPr/>
            </a:pPr>
            <a:r>
              <a:rPr lang="en-US" sz="3400" dirty="0" smtClean="0">
                <a:solidFill>
                  <a:schemeClr val="bg1"/>
                </a:solidFill>
              </a:rPr>
              <a:t>Defined as an opening on the edge of the lip, which may be</a:t>
            </a:r>
          </a:p>
          <a:p>
            <a:pPr>
              <a:defRPr/>
            </a:pPr>
            <a:r>
              <a:rPr lang="en-US" sz="3400" dirty="0" smtClean="0">
                <a:solidFill>
                  <a:schemeClr val="bg1"/>
                </a:solidFill>
              </a:rPr>
              <a:t>a small </a:t>
            </a:r>
            <a:r>
              <a:rPr lang="en-US" sz="3400" dirty="0" smtClean="0">
                <a:solidFill>
                  <a:schemeClr val="bg1"/>
                </a:solidFill>
              </a:rPr>
              <a:t>opening or it may extend to the nose. </a:t>
            </a:r>
            <a:r>
              <a:rPr lang="en-US" sz="3400" dirty="0" smtClean="0">
                <a:solidFill>
                  <a:schemeClr val="bg1"/>
                </a:solidFill>
              </a:rPr>
              <a:t>The cleft may</a:t>
            </a:r>
          </a:p>
          <a:p>
            <a:pPr>
              <a:defRPr/>
            </a:pPr>
            <a:r>
              <a:rPr lang="en-US" sz="3400" dirty="0" smtClean="0">
                <a:solidFill>
                  <a:schemeClr val="bg1"/>
                </a:solidFill>
              </a:rPr>
              <a:t>occur on one side (unilateral cleft) or on both sides(bilateral</a:t>
            </a:r>
          </a:p>
          <a:p>
            <a:pPr>
              <a:defRPr/>
            </a:pPr>
            <a:r>
              <a:rPr lang="en-US" sz="3400" dirty="0" smtClean="0">
                <a:solidFill>
                  <a:schemeClr val="bg1"/>
                </a:solidFill>
              </a:rPr>
              <a:t>cleft). </a:t>
            </a:r>
            <a:r>
              <a:rPr lang="en-US" sz="3400" b="1" dirty="0" smtClean="0">
                <a:solidFill>
                  <a:srgbClr val="66FF33"/>
                </a:solidFill>
              </a:rPr>
              <a:t>The cause of cleft lip is unknown</a:t>
            </a:r>
            <a:r>
              <a:rPr lang="en-US" sz="3400" dirty="0" smtClean="0">
                <a:solidFill>
                  <a:schemeClr val="bg1"/>
                </a:solidFill>
              </a:rPr>
              <a:t>, however</a:t>
            </a:r>
          </a:p>
          <a:p>
            <a:pPr>
              <a:defRPr/>
            </a:pPr>
            <a:r>
              <a:rPr lang="en-US" sz="3400" dirty="0" smtClean="0">
                <a:solidFill>
                  <a:schemeClr val="bg1"/>
                </a:solidFill>
              </a:rPr>
              <a:t>Several factors increase likelihood of development.</a:t>
            </a:r>
          </a:p>
          <a:p>
            <a:pPr>
              <a:defRPr/>
            </a:pPr>
            <a:endParaRPr lang="en-US" sz="3400" b="1" dirty="0" smtClean="0">
              <a:solidFill>
                <a:srgbClr val="FF0000"/>
              </a:solidFill>
            </a:endParaRPr>
          </a:p>
          <a:p>
            <a:pPr>
              <a:defRPr/>
            </a:pPr>
            <a:r>
              <a:rPr lang="en-US" sz="3400" b="1" dirty="0" smtClean="0">
                <a:solidFill>
                  <a:srgbClr val="FF0000"/>
                </a:solidFill>
              </a:rPr>
              <a:t>Risk Factors: </a:t>
            </a:r>
          </a:p>
          <a:p>
            <a:pPr marL="457200" indent="-457200">
              <a:buFont typeface="Wingdings" pitchFamily="2" charset="2"/>
              <a:buChar char="Ø"/>
              <a:defRPr/>
            </a:pPr>
            <a:r>
              <a:rPr lang="en-US" sz="3400" dirty="0" smtClean="0"/>
              <a:t>pregnant women who: </a:t>
            </a:r>
          </a:p>
          <a:p>
            <a:pPr marL="3078163" lvl="1" indent="-457200">
              <a:buFont typeface="Wingdings" pitchFamily="2" charset="2"/>
              <a:buChar char="Ø"/>
              <a:defRPr/>
            </a:pPr>
            <a:r>
              <a:rPr lang="en-US" sz="3400" dirty="0" smtClean="0"/>
              <a:t>Smoke</a:t>
            </a:r>
          </a:p>
          <a:p>
            <a:pPr marL="3078163" lvl="1" indent="-457200">
              <a:buFont typeface="Wingdings" pitchFamily="2" charset="2"/>
              <a:buChar char="Ø"/>
              <a:defRPr/>
            </a:pPr>
            <a:r>
              <a:rPr lang="en-US" sz="3400" dirty="0" smtClean="0"/>
              <a:t>Have Diabetes</a:t>
            </a:r>
          </a:p>
          <a:p>
            <a:pPr marL="3078163" lvl="1" indent="-457200">
              <a:buFont typeface="Wingdings" pitchFamily="2" charset="2"/>
              <a:buChar char="Ø"/>
              <a:defRPr/>
            </a:pPr>
            <a:r>
              <a:rPr lang="en-US" sz="3400" dirty="0" smtClean="0"/>
              <a:t>Are over 35 years old</a:t>
            </a:r>
          </a:p>
          <a:p>
            <a:pPr marL="3078163" lvl="1" indent="-457200">
              <a:buFont typeface="Wingdings" pitchFamily="2" charset="2"/>
              <a:buChar char="Ø"/>
              <a:defRPr/>
            </a:pPr>
            <a:r>
              <a:rPr lang="en-US" sz="3400" dirty="0" smtClean="0"/>
              <a:t>Are taking anti-seizure </a:t>
            </a:r>
            <a:r>
              <a:rPr lang="en-US" sz="3400" dirty="0" smtClean="0"/>
              <a:t>medication</a:t>
            </a:r>
          </a:p>
          <a:p>
            <a:pPr marL="457200" indent="-457200">
              <a:buFont typeface="Wingdings" pitchFamily="2" charset="2"/>
              <a:buChar char="Ø"/>
              <a:defRPr/>
            </a:pPr>
            <a:r>
              <a:rPr lang="en-US" sz="3400" dirty="0" smtClean="0"/>
              <a:t>genetic makeup (inbreeding increases risk)</a:t>
            </a:r>
          </a:p>
          <a:p>
            <a:pPr marL="457200" indent="-457200">
              <a:buFont typeface="Wingdings" pitchFamily="2" charset="2"/>
              <a:buChar char="Ø"/>
              <a:defRPr/>
            </a:pPr>
            <a:r>
              <a:rPr lang="en-US" sz="3400" dirty="0" smtClean="0"/>
              <a:t>consanguinity</a:t>
            </a:r>
          </a:p>
          <a:p>
            <a:pPr marL="457200" indent="-457200">
              <a:buFont typeface="Wingdings" pitchFamily="2" charset="2"/>
              <a:buChar char="Ø"/>
              <a:defRPr/>
            </a:pPr>
            <a:r>
              <a:rPr lang="en-US" sz="3400" dirty="0" smtClean="0"/>
              <a:t>poor prenatal diet</a:t>
            </a:r>
          </a:p>
          <a:p>
            <a:pPr marL="0" indent="0">
              <a:defRPr/>
            </a:pPr>
            <a:r>
              <a:rPr lang="en-US" sz="3400" b="1" dirty="0" smtClean="0">
                <a:solidFill>
                  <a:srgbClr val="FF0000"/>
                </a:solidFill>
              </a:rPr>
              <a:t>If untreated</a:t>
            </a:r>
            <a:r>
              <a:rPr lang="en-US" sz="3400" dirty="0" smtClean="0"/>
              <a:t>, cleft lip can lead to:</a:t>
            </a:r>
          </a:p>
          <a:p>
            <a:pPr marL="457200" indent="-457200">
              <a:buFont typeface="Wingdings" pitchFamily="2" charset="2"/>
              <a:buChar char="Ø"/>
              <a:defRPr/>
            </a:pPr>
            <a:r>
              <a:rPr lang="en-US" sz="3400" dirty="0" smtClean="0"/>
              <a:t>Breathing problems</a:t>
            </a:r>
          </a:p>
          <a:p>
            <a:pPr marL="457200" indent="-457200">
              <a:buFont typeface="Wingdings" pitchFamily="2" charset="2"/>
              <a:buChar char="Ø"/>
              <a:defRPr/>
            </a:pPr>
            <a:r>
              <a:rPr lang="en-US" sz="3400" dirty="0" smtClean="0"/>
              <a:t>Feeding problems and malnutrition</a:t>
            </a:r>
          </a:p>
          <a:p>
            <a:pPr marL="457200" indent="-457200">
              <a:buFont typeface="Wingdings" pitchFamily="2" charset="2"/>
              <a:buChar char="Ø"/>
              <a:defRPr/>
            </a:pPr>
            <a:r>
              <a:rPr lang="en-US" sz="3400" dirty="0" smtClean="0"/>
              <a:t>High risk of mouth and ear infections</a:t>
            </a:r>
          </a:p>
          <a:p>
            <a:pPr marL="457200" indent="-457200">
              <a:buFont typeface="Wingdings" pitchFamily="2" charset="2"/>
              <a:buChar char="Ø"/>
              <a:defRPr/>
            </a:pPr>
            <a:r>
              <a:rPr lang="en-US" sz="3400" dirty="0" smtClean="0"/>
              <a:t>Speech impediments, loss of speech</a:t>
            </a:r>
          </a:p>
          <a:p>
            <a:pPr marL="457200" indent="-457200">
              <a:buFont typeface="Wingdings" pitchFamily="2" charset="2"/>
              <a:buChar char="Ø"/>
              <a:defRPr/>
            </a:pPr>
            <a:r>
              <a:rPr lang="en-US" sz="3400" dirty="0" smtClean="0"/>
              <a:t>Dental complications </a:t>
            </a:r>
          </a:p>
          <a:p>
            <a:pPr marL="457200" indent="-457200">
              <a:buFont typeface="Wingdings" pitchFamily="2" charset="2"/>
              <a:buChar char="Ø"/>
              <a:defRPr/>
            </a:pPr>
            <a:r>
              <a:rPr lang="en-US" sz="3400" dirty="0" smtClean="0"/>
              <a:t>Social </a:t>
            </a:r>
            <a:r>
              <a:rPr lang="en-US" sz="3400" dirty="0" err="1" smtClean="0"/>
              <a:t>Ostracization</a:t>
            </a:r>
            <a:endParaRPr lang="en-US" sz="3400" dirty="0" smtClean="0"/>
          </a:p>
          <a:p>
            <a:pPr marL="457200" indent="-457200">
              <a:buFont typeface="Wingdings" pitchFamily="2" charset="2"/>
              <a:buChar char="Ø"/>
              <a:defRPr/>
            </a:pPr>
            <a:endParaRPr lang="en-US" sz="3400" dirty="0" smtClean="0"/>
          </a:p>
          <a:p>
            <a:pPr>
              <a:defRPr/>
            </a:pPr>
            <a:r>
              <a:rPr lang="en-US" sz="3400" dirty="0" smtClean="0"/>
              <a:t>Cleft </a:t>
            </a:r>
            <a:r>
              <a:rPr lang="en-US" sz="3400" dirty="0" smtClean="0"/>
              <a:t>lip/palate </a:t>
            </a:r>
            <a:r>
              <a:rPr lang="en-US" sz="3400" dirty="0" smtClean="0"/>
              <a:t>are conditions that </a:t>
            </a:r>
            <a:r>
              <a:rPr lang="en-US" sz="3400" b="1" dirty="0" smtClean="0">
                <a:solidFill>
                  <a:srgbClr val="FF0000"/>
                </a:solidFill>
              </a:rPr>
              <a:t>occur worldwide</a:t>
            </a:r>
            <a:r>
              <a:rPr lang="en-US" sz="3400" dirty="0" smtClean="0"/>
              <a:t>,</a:t>
            </a:r>
          </a:p>
          <a:p>
            <a:pPr>
              <a:defRPr/>
            </a:pPr>
            <a:r>
              <a:rPr lang="en-US" sz="3400" dirty="0"/>
              <a:t>b</a:t>
            </a:r>
            <a:r>
              <a:rPr lang="en-US" sz="3400" dirty="0" smtClean="0"/>
              <a:t>ut lack </a:t>
            </a:r>
            <a:r>
              <a:rPr lang="en-US" sz="3400" dirty="0" smtClean="0"/>
              <a:t>access to surgical </a:t>
            </a:r>
            <a:r>
              <a:rPr lang="en-US" sz="3400" dirty="0" smtClean="0"/>
              <a:t>interventions needed </a:t>
            </a:r>
            <a:r>
              <a:rPr lang="en-US" sz="3400" dirty="0" smtClean="0"/>
              <a:t>to repair</a:t>
            </a:r>
          </a:p>
          <a:p>
            <a:pPr>
              <a:defRPr/>
            </a:pPr>
            <a:r>
              <a:rPr lang="en-US" sz="3400" dirty="0"/>
              <a:t>t</a:t>
            </a:r>
            <a:r>
              <a:rPr lang="en-US" sz="3400" dirty="0" smtClean="0"/>
              <a:t>he clefts, which </a:t>
            </a:r>
            <a:r>
              <a:rPr lang="en-US" sz="3400" dirty="0" smtClean="0"/>
              <a:t>increases the burden of cleft lip in developing</a:t>
            </a:r>
          </a:p>
          <a:p>
            <a:pPr>
              <a:defRPr/>
            </a:pPr>
            <a:r>
              <a:rPr lang="en-US" sz="3400" dirty="0" smtClean="0"/>
              <a:t>countries. This is especially problematic in South East Asia, </a:t>
            </a:r>
          </a:p>
          <a:p>
            <a:pPr>
              <a:defRPr/>
            </a:pPr>
            <a:r>
              <a:rPr lang="en-US" sz="3400" dirty="0" smtClean="0"/>
              <a:t>specifically in Bangladesh and India, which has a high</a:t>
            </a:r>
          </a:p>
          <a:p>
            <a:pPr>
              <a:defRPr/>
            </a:pPr>
            <a:r>
              <a:rPr lang="en-US" sz="3400" dirty="0" smtClean="0"/>
              <a:t>prevalence of cleft lip and palate.</a:t>
            </a:r>
          </a:p>
          <a:p>
            <a:pPr>
              <a:defRPr/>
            </a:pPr>
            <a:endParaRPr lang="en-US" sz="3400" dirty="0" smtClean="0"/>
          </a:p>
          <a:p>
            <a:pPr>
              <a:defRPr/>
            </a:pPr>
            <a:r>
              <a:rPr lang="en-US" sz="3400" b="1" u="sng" dirty="0" smtClean="0">
                <a:solidFill>
                  <a:schemeClr val="bg1"/>
                </a:solidFill>
              </a:rPr>
              <a:t>Cleft Lip in Bangladesh:</a:t>
            </a:r>
          </a:p>
          <a:p>
            <a:pPr marL="457200" indent="-457200">
              <a:buFont typeface="Wingdings" pitchFamily="2" charset="2"/>
              <a:buChar char="Ø"/>
              <a:defRPr/>
            </a:pPr>
            <a:r>
              <a:rPr lang="en-US" sz="3400" b="1" dirty="0" smtClean="0">
                <a:solidFill>
                  <a:srgbClr val="66FF33"/>
                </a:solidFill>
              </a:rPr>
              <a:t>300,000</a:t>
            </a:r>
            <a:r>
              <a:rPr lang="en-US" sz="3400" dirty="0" smtClean="0">
                <a:solidFill>
                  <a:srgbClr val="FF0000"/>
                </a:solidFill>
              </a:rPr>
              <a:t> </a:t>
            </a:r>
            <a:r>
              <a:rPr lang="en-US" sz="3400" dirty="0" smtClean="0">
                <a:solidFill>
                  <a:schemeClr val="bg1"/>
                </a:solidFill>
              </a:rPr>
              <a:t>children with cleft lip currently</a:t>
            </a:r>
          </a:p>
          <a:p>
            <a:pPr marL="457200" indent="-457200">
              <a:buFont typeface="Wingdings" pitchFamily="2" charset="2"/>
              <a:buChar char="Ø"/>
              <a:defRPr/>
            </a:pPr>
            <a:r>
              <a:rPr lang="en-US" sz="3400" dirty="0" smtClean="0">
                <a:solidFill>
                  <a:srgbClr val="66FF33"/>
                </a:solidFill>
              </a:rPr>
              <a:t>1:10,000</a:t>
            </a:r>
            <a:r>
              <a:rPr lang="en-US" sz="3400" dirty="0" smtClean="0">
                <a:solidFill>
                  <a:srgbClr val="FF0000"/>
                </a:solidFill>
              </a:rPr>
              <a:t> </a:t>
            </a:r>
            <a:r>
              <a:rPr lang="en-US" sz="3400" dirty="0" smtClean="0">
                <a:solidFill>
                  <a:schemeClr val="bg1"/>
                </a:solidFill>
              </a:rPr>
              <a:t>cleft lip surgeon to cleft patient ratio</a:t>
            </a:r>
          </a:p>
          <a:p>
            <a:pPr marL="457200" indent="-457200">
              <a:buFont typeface="Wingdings" pitchFamily="2" charset="2"/>
              <a:buChar char="Ø"/>
              <a:defRPr/>
            </a:pPr>
            <a:r>
              <a:rPr lang="en-US" sz="3400" dirty="0" smtClean="0">
                <a:solidFill>
                  <a:schemeClr val="bg1"/>
                </a:solidFill>
              </a:rPr>
              <a:t>Only </a:t>
            </a:r>
            <a:r>
              <a:rPr lang="en-US" sz="3400" b="1" dirty="0" smtClean="0">
                <a:solidFill>
                  <a:srgbClr val="66FF33"/>
                </a:solidFill>
              </a:rPr>
              <a:t>32</a:t>
            </a:r>
            <a:r>
              <a:rPr lang="en-US" sz="3400" dirty="0" smtClean="0">
                <a:solidFill>
                  <a:srgbClr val="66FF33"/>
                </a:solidFill>
              </a:rPr>
              <a:t> </a:t>
            </a:r>
            <a:r>
              <a:rPr lang="en-US" sz="3400" dirty="0" smtClean="0">
                <a:solidFill>
                  <a:schemeClr val="bg1"/>
                </a:solidFill>
              </a:rPr>
              <a:t>trained cleft lip surgeons in the country</a:t>
            </a:r>
          </a:p>
          <a:p>
            <a:pPr marL="457200" indent="-457200">
              <a:buFont typeface="Wingdings" pitchFamily="2" charset="2"/>
              <a:buChar char="Ø"/>
              <a:defRPr/>
            </a:pPr>
            <a:r>
              <a:rPr lang="en-US" sz="3400" b="1" dirty="0" smtClean="0">
                <a:solidFill>
                  <a:srgbClr val="66FF33"/>
                </a:solidFill>
              </a:rPr>
              <a:t>Most patients are located rurally </a:t>
            </a:r>
            <a:r>
              <a:rPr lang="en-US" sz="3400" dirty="0" smtClean="0">
                <a:solidFill>
                  <a:schemeClr val="bg1"/>
                </a:solidFill>
              </a:rPr>
              <a:t>where there is high rate of illiteracy</a:t>
            </a:r>
            <a:r>
              <a:rPr lang="en-US" sz="3200" dirty="0" smtClean="0"/>
              <a:t/>
            </a:r>
            <a:br>
              <a:rPr lang="en-US" sz="3200" dirty="0" smtClean="0"/>
            </a:br>
            <a:endParaRPr lang="en-US" altLang="en-US" sz="3200" dirty="0" smtClean="0"/>
          </a:p>
        </p:txBody>
      </p:sp>
      <p:sp>
        <p:nvSpPr>
          <p:cNvPr id="2097" name="Rectangle 70"/>
          <p:cNvSpPr>
            <a:spLocks noChangeArrowheads="1"/>
          </p:cNvSpPr>
          <p:nvPr/>
        </p:nvSpPr>
        <p:spPr bwMode="auto">
          <a:xfrm>
            <a:off x="893763" y="5354638"/>
            <a:ext cx="11374437" cy="5694362"/>
          </a:xfrm>
          <a:prstGeom prst="rect">
            <a:avLst/>
          </a:prstGeom>
          <a:solidFill>
            <a:srgbClr val="6B4FF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2098" name="Text Box 2"/>
          <p:cNvSpPr txBox="1">
            <a:spLocks noChangeArrowheads="1"/>
          </p:cNvSpPr>
          <p:nvPr/>
        </p:nvSpPr>
        <p:spPr bwMode="auto">
          <a:xfrm>
            <a:off x="914400" y="5130800"/>
            <a:ext cx="11691938"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480709" tIns="240355" rIns="480709" bIns="240355"/>
          <a:lstStyle>
            <a:lvl1pPr defTabSz="4806950">
              <a:defRPr sz="3200">
                <a:solidFill>
                  <a:schemeClr val="tx1"/>
                </a:solidFill>
                <a:latin typeface="Times" pitchFamily="18" charset="0"/>
              </a:defRPr>
            </a:lvl1pPr>
            <a:lvl2pPr marL="742950" indent="-285750" defTabSz="4806950">
              <a:defRPr sz="3200">
                <a:solidFill>
                  <a:schemeClr val="tx1"/>
                </a:solidFill>
                <a:latin typeface="Times" pitchFamily="18" charset="0"/>
              </a:defRPr>
            </a:lvl2pPr>
            <a:lvl3pPr marL="1143000" indent="-228600" defTabSz="4806950">
              <a:defRPr sz="3200">
                <a:solidFill>
                  <a:schemeClr val="tx1"/>
                </a:solidFill>
                <a:latin typeface="Times" pitchFamily="18" charset="0"/>
              </a:defRPr>
            </a:lvl3pPr>
            <a:lvl4pPr marL="1600200" indent="-228600" defTabSz="4806950">
              <a:defRPr sz="3200">
                <a:solidFill>
                  <a:schemeClr val="tx1"/>
                </a:solidFill>
                <a:latin typeface="Times" pitchFamily="18" charset="0"/>
              </a:defRPr>
            </a:lvl4pPr>
            <a:lvl5pPr marL="2057400" indent="-228600" defTabSz="4806950">
              <a:defRPr sz="3200">
                <a:solidFill>
                  <a:schemeClr val="tx1"/>
                </a:solidFill>
                <a:latin typeface="Times" pitchFamily="18" charset="0"/>
              </a:defRPr>
            </a:lvl5pPr>
            <a:lvl6pPr marL="2514600" indent="-228600" defTabSz="4806950" eaLnBrk="0" fontAlgn="base" hangingPunct="0">
              <a:spcBef>
                <a:spcPct val="0"/>
              </a:spcBef>
              <a:spcAft>
                <a:spcPct val="0"/>
              </a:spcAft>
              <a:defRPr sz="3200">
                <a:solidFill>
                  <a:schemeClr val="tx1"/>
                </a:solidFill>
                <a:latin typeface="Times" pitchFamily="18" charset="0"/>
              </a:defRPr>
            </a:lvl6pPr>
            <a:lvl7pPr marL="2971800" indent="-228600" defTabSz="4806950" eaLnBrk="0" fontAlgn="base" hangingPunct="0">
              <a:spcBef>
                <a:spcPct val="0"/>
              </a:spcBef>
              <a:spcAft>
                <a:spcPct val="0"/>
              </a:spcAft>
              <a:defRPr sz="3200">
                <a:solidFill>
                  <a:schemeClr val="tx1"/>
                </a:solidFill>
                <a:latin typeface="Times" pitchFamily="18" charset="0"/>
              </a:defRPr>
            </a:lvl7pPr>
            <a:lvl8pPr marL="3429000" indent="-228600" defTabSz="4806950" eaLnBrk="0" fontAlgn="base" hangingPunct="0">
              <a:spcBef>
                <a:spcPct val="0"/>
              </a:spcBef>
              <a:spcAft>
                <a:spcPct val="0"/>
              </a:spcAft>
              <a:defRPr sz="3200">
                <a:solidFill>
                  <a:schemeClr val="tx1"/>
                </a:solidFill>
                <a:latin typeface="Times" pitchFamily="18" charset="0"/>
              </a:defRPr>
            </a:lvl8pPr>
            <a:lvl9pPr marL="3886200" indent="-228600" defTabSz="4806950" eaLnBrk="0" fontAlgn="base" hangingPunct="0">
              <a:spcBef>
                <a:spcPct val="0"/>
              </a:spcBef>
              <a:spcAft>
                <a:spcPct val="0"/>
              </a:spcAft>
              <a:defRPr sz="3200">
                <a:solidFill>
                  <a:schemeClr val="tx1"/>
                </a:solidFill>
                <a:latin typeface="Times" pitchFamily="18" charset="0"/>
              </a:defRPr>
            </a:lvl9pPr>
          </a:lstStyle>
          <a:p>
            <a:r>
              <a:rPr lang="en-US" altLang="en-US" sz="2600" dirty="0">
                <a:solidFill>
                  <a:schemeClr val="bg1"/>
                </a:solidFill>
              </a:rPr>
              <a:t>Cleft lip surgery is one of the most minimally invasive surgeries, yet it produces the most profound improvements both physically and psychosocially. However, congenital cleft lip deformity poses a huge health burden on the country of Bangladesh, with 300,000 children and adults with cleft </a:t>
            </a:r>
            <a:r>
              <a:rPr lang="en-US" altLang="en-US" sz="2600" dirty="0" smtClean="0">
                <a:solidFill>
                  <a:schemeClr val="bg1"/>
                </a:solidFill>
              </a:rPr>
              <a:t>lip; this </a:t>
            </a:r>
            <a:r>
              <a:rPr lang="en-US" altLang="en-US" sz="2600" dirty="0">
                <a:solidFill>
                  <a:schemeClr val="bg1"/>
                </a:solidFill>
              </a:rPr>
              <a:t>figure </a:t>
            </a:r>
            <a:r>
              <a:rPr lang="en-US" altLang="en-US" sz="2600" dirty="0" smtClean="0">
                <a:solidFill>
                  <a:schemeClr val="bg1"/>
                </a:solidFill>
              </a:rPr>
              <a:t>rises </a:t>
            </a:r>
            <a:r>
              <a:rPr lang="en-US" altLang="en-US" sz="2600" dirty="0">
                <a:solidFill>
                  <a:schemeClr val="bg1"/>
                </a:solidFill>
              </a:rPr>
              <a:t>by about 5,000 children per year. There are less than 30 trained cleft lip surgeons in the country, demonstrating a grossly inadequate physician to patient ratio. Untreated cleft lip predisposes the individual to multitudes of hardships, including infections, speech deficits, malnutrition, and social </a:t>
            </a:r>
            <a:r>
              <a:rPr lang="en-US" altLang="en-US" sz="2600" dirty="0" err="1">
                <a:solidFill>
                  <a:schemeClr val="bg1"/>
                </a:solidFill>
              </a:rPr>
              <a:t>ostracization</a:t>
            </a:r>
            <a:r>
              <a:rPr lang="en-US" altLang="en-US" sz="2600" dirty="0">
                <a:solidFill>
                  <a:schemeClr val="bg1"/>
                </a:solidFill>
              </a:rPr>
              <a:t> that can ultimately hinder mental and physical development. We aim to propose sustainable solutions to tackle this growing issue in Bangladesh. Working with current organizations motivated to improve cleft lip in Bangladesh, we intend to develop integrative solutions to increase surgical training, public health education, social justice, infrastructure and resource allocation to </a:t>
            </a:r>
            <a:r>
              <a:rPr lang="en-US" altLang="en-US" sz="2600" dirty="0" smtClean="0">
                <a:solidFill>
                  <a:schemeClr val="bg1"/>
                </a:solidFill>
              </a:rPr>
              <a:t>ultimately </a:t>
            </a:r>
            <a:r>
              <a:rPr lang="en-US" altLang="en-US" sz="2600" dirty="0">
                <a:solidFill>
                  <a:schemeClr val="bg1"/>
                </a:solidFill>
              </a:rPr>
              <a:t>create a precedent in treatment of cleft lip and cleft palate.</a:t>
            </a:r>
          </a:p>
          <a:p>
            <a:pPr>
              <a:buFont typeface="Times" pitchFamily="18" charset="0"/>
              <a:buNone/>
            </a:pPr>
            <a:endParaRPr lang="en-US" altLang="en-US" sz="2600" b="1" dirty="0"/>
          </a:p>
        </p:txBody>
      </p:sp>
      <p:sp>
        <p:nvSpPr>
          <p:cNvPr id="2099" name="Rectangle 71"/>
          <p:cNvSpPr>
            <a:spLocks noChangeArrowheads="1"/>
          </p:cNvSpPr>
          <p:nvPr/>
        </p:nvSpPr>
        <p:spPr bwMode="auto">
          <a:xfrm>
            <a:off x="12725400" y="17526000"/>
            <a:ext cx="9932988" cy="7519988"/>
          </a:xfrm>
          <a:prstGeom prst="rect">
            <a:avLst/>
          </a:prstGeom>
          <a:solidFill>
            <a:srgbClr val="6B4FF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2100" name="Text Box 111"/>
          <p:cNvSpPr txBox="1">
            <a:spLocks noChangeArrowheads="1"/>
          </p:cNvSpPr>
          <p:nvPr/>
        </p:nvSpPr>
        <p:spPr bwMode="auto">
          <a:xfrm>
            <a:off x="12877800" y="17449800"/>
            <a:ext cx="9798050" cy="773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80709" tIns="240355" rIns="480709" bIns="240355"/>
          <a:lstStyle>
            <a:lvl1pPr marL="2403475" indent="-2403475">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r>
              <a:rPr lang="en-US" altLang="en-US" sz="3400" dirty="0">
                <a:solidFill>
                  <a:schemeClr val="bg1"/>
                </a:solidFill>
              </a:rPr>
              <a:t>Every human on Earth has experienced the</a:t>
            </a:r>
          </a:p>
          <a:p>
            <a:r>
              <a:rPr lang="en-US" altLang="en-US" sz="3400" dirty="0">
                <a:solidFill>
                  <a:schemeClr val="bg1"/>
                </a:solidFill>
              </a:rPr>
              <a:t>struggles of growing up and finding their place in</a:t>
            </a:r>
          </a:p>
          <a:p>
            <a:r>
              <a:rPr lang="en-US" altLang="en-US" sz="3400" dirty="0">
                <a:solidFill>
                  <a:schemeClr val="bg1"/>
                </a:solidFill>
              </a:rPr>
              <a:t>the world. Children with cleft lip/cleft palate in</a:t>
            </a:r>
          </a:p>
          <a:p>
            <a:r>
              <a:rPr lang="en-US" altLang="en-US" sz="3400" dirty="0">
                <a:solidFill>
                  <a:schemeClr val="bg1"/>
                </a:solidFill>
              </a:rPr>
              <a:t>Bangladesh face unnecessary hardship. By</a:t>
            </a:r>
          </a:p>
          <a:p>
            <a:r>
              <a:rPr lang="en-US" altLang="en-US" sz="3400" dirty="0">
                <a:solidFill>
                  <a:schemeClr val="bg1"/>
                </a:solidFill>
              </a:rPr>
              <a:t>securing adequate opportunities and resources to</a:t>
            </a:r>
          </a:p>
          <a:p>
            <a:r>
              <a:rPr lang="en-US" altLang="en-US" sz="3400" dirty="0">
                <a:solidFill>
                  <a:schemeClr val="bg1"/>
                </a:solidFill>
              </a:rPr>
              <a:t>remedy these children’s facial </a:t>
            </a:r>
            <a:r>
              <a:rPr lang="en-US" altLang="en-US" sz="3400" dirty="0" smtClean="0">
                <a:solidFill>
                  <a:schemeClr val="bg1"/>
                </a:solidFill>
              </a:rPr>
              <a:t>deformities, </a:t>
            </a:r>
            <a:r>
              <a:rPr lang="en-US" altLang="en-US" sz="3400" dirty="0">
                <a:solidFill>
                  <a:schemeClr val="bg1"/>
                </a:solidFill>
              </a:rPr>
              <a:t>we are</a:t>
            </a:r>
          </a:p>
          <a:p>
            <a:r>
              <a:rPr lang="en-US" altLang="en-US" sz="3400" dirty="0">
                <a:solidFill>
                  <a:schemeClr val="bg1"/>
                </a:solidFill>
              </a:rPr>
              <a:t>certain it will promote not only their psychological</a:t>
            </a:r>
          </a:p>
          <a:p>
            <a:r>
              <a:rPr lang="en-US" altLang="en-US" sz="3400" dirty="0">
                <a:solidFill>
                  <a:schemeClr val="bg1"/>
                </a:solidFill>
              </a:rPr>
              <a:t>perspective of the world but also their social</a:t>
            </a:r>
          </a:p>
          <a:p>
            <a:r>
              <a:rPr lang="en-US" altLang="en-US" sz="3400" dirty="0">
                <a:solidFill>
                  <a:schemeClr val="bg1"/>
                </a:solidFill>
              </a:rPr>
              <a:t>perspective. The adjustments suggested serve as a</a:t>
            </a:r>
          </a:p>
          <a:p>
            <a:r>
              <a:rPr lang="en-US" altLang="en-US" sz="3400" dirty="0">
                <a:solidFill>
                  <a:schemeClr val="bg1"/>
                </a:solidFill>
              </a:rPr>
              <a:t>means to reach a common end goal through</a:t>
            </a:r>
          </a:p>
          <a:p>
            <a:r>
              <a:rPr lang="en-US" altLang="en-US" sz="3400" dirty="0">
                <a:solidFill>
                  <a:schemeClr val="bg1"/>
                </a:solidFill>
              </a:rPr>
              <a:t>collective action. This is a duty that ought to be</a:t>
            </a:r>
          </a:p>
          <a:p>
            <a:r>
              <a:rPr lang="en-US" altLang="en-US" sz="3400" dirty="0">
                <a:solidFill>
                  <a:schemeClr val="bg1"/>
                </a:solidFill>
              </a:rPr>
              <a:t>performed to secure a comfortable, healthy and</a:t>
            </a:r>
          </a:p>
          <a:p>
            <a:r>
              <a:rPr lang="en-US" altLang="en-US" sz="3400" dirty="0">
                <a:solidFill>
                  <a:schemeClr val="bg1"/>
                </a:solidFill>
              </a:rPr>
              <a:t>bright future for the up and rising generation in</a:t>
            </a:r>
          </a:p>
          <a:p>
            <a:r>
              <a:rPr lang="en-US" altLang="en-US" sz="3400" dirty="0">
                <a:solidFill>
                  <a:schemeClr val="bg1"/>
                </a:solidFill>
              </a:rPr>
              <a:t>our global world. </a:t>
            </a:r>
          </a:p>
          <a:p>
            <a:endParaRPr lang="en-US" altLang="en-US" sz="3400" dirty="0">
              <a:solidFill>
                <a:schemeClr val="bg1"/>
              </a:solidFill>
            </a:endParaRPr>
          </a:p>
        </p:txBody>
      </p:sp>
      <p:sp>
        <p:nvSpPr>
          <p:cNvPr id="2101" name="Rectangle 72"/>
          <p:cNvSpPr>
            <a:spLocks noChangeArrowheads="1"/>
          </p:cNvSpPr>
          <p:nvPr/>
        </p:nvSpPr>
        <p:spPr bwMode="auto">
          <a:xfrm>
            <a:off x="32591375" y="22555200"/>
            <a:ext cx="10683875" cy="7162800"/>
          </a:xfrm>
          <a:prstGeom prst="rect">
            <a:avLst/>
          </a:prstGeom>
          <a:solidFill>
            <a:srgbClr val="6B4FF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3200">
                <a:solidFill>
                  <a:schemeClr val="tx1"/>
                </a:solidFill>
                <a:latin typeface="Times" pitchFamily="18" charset="0"/>
              </a:defRPr>
            </a:lvl1pPr>
            <a:lvl2pPr marL="742950" indent="-285750">
              <a:defRPr sz="3200">
                <a:solidFill>
                  <a:schemeClr val="tx1"/>
                </a:solidFill>
                <a:latin typeface="Times" pitchFamily="18" charset="0"/>
              </a:defRPr>
            </a:lvl2pPr>
            <a:lvl3pPr marL="1143000" indent="-228600">
              <a:defRPr sz="3200">
                <a:solidFill>
                  <a:schemeClr val="tx1"/>
                </a:solidFill>
                <a:latin typeface="Times" pitchFamily="18" charset="0"/>
              </a:defRPr>
            </a:lvl3pPr>
            <a:lvl4pPr marL="1600200" indent="-228600">
              <a:defRPr sz="3200">
                <a:solidFill>
                  <a:schemeClr val="tx1"/>
                </a:solidFill>
                <a:latin typeface="Times" pitchFamily="18" charset="0"/>
              </a:defRPr>
            </a:lvl4pPr>
            <a:lvl5pPr marL="2057400" indent="-228600">
              <a:defRPr sz="3200">
                <a:solidFill>
                  <a:schemeClr val="tx1"/>
                </a:solidFill>
                <a:latin typeface="Times" pitchFamily="18" charset="0"/>
              </a:defRPr>
            </a:lvl5pPr>
            <a:lvl6pPr marL="2514600" indent="-228600" eaLnBrk="0" fontAlgn="base" hangingPunct="0">
              <a:spcBef>
                <a:spcPct val="0"/>
              </a:spcBef>
              <a:spcAft>
                <a:spcPct val="0"/>
              </a:spcAft>
              <a:defRPr sz="3200">
                <a:solidFill>
                  <a:schemeClr val="tx1"/>
                </a:solidFill>
                <a:latin typeface="Times" pitchFamily="18" charset="0"/>
              </a:defRPr>
            </a:lvl6pPr>
            <a:lvl7pPr marL="2971800" indent="-228600" eaLnBrk="0" fontAlgn="base" hangingPunct="0">
              <a:spcBef>
                <a:spcPct val="0"/>
              </a:spcBef>
              <a:spcAft>
                <a:spcPct val="0"/>
              </a:spcAft>
              <a:defRPr sz="3200">
                <a:solidFill>
                  <a:schemeClr val="tx1"/>
                </a:solidFill>
                <a:latin typeface="Times" pitchFamily="18" charset="0"/>
              </a:defRPr>
            </a:lvl7pPr>
            <a:lvl8pPr marL="3429000" indent="-228600" eaLnBrk="0" fontAlgn="base" hangingPunct="0">
              <a:spcBef>
                <a:spcPct val="0"/>
              </a:spcBef>
              <a:spcAft>
                <a:spcPct val="0"/>
              </a:spcAft>
              <a:defRPr sz="3200">
                <a:solidFill>
                  <a:schemeClr val="tx1"/>
                </a:solidFill>
                <a:latin typeface="Times" pitchFamily="18" charset="0"/>
              </a:defRPr>
            </a:lvl8pPr>
            <a:lvl9pPr marL="3886200" indent="-228600" eaLnBrk="0" fontAlgn="base" hangingPunct="0">
              <a:spcBef>
                <a:spcPct val="0"/>
              </a:spcBef>
              <a:spcAft>
                <a:spcPct val="0"/>
              </a:spcAft>
              <a:defRPr sz="3200">
                <a:solidFill>
                  <a:schemeClr val="tx1"/>
                </a:solidFill>
                <a:latin typeface="Times" pitchFamily="18" charset="0"/>
              </a:defRPr>
            </a:lvl9pPr>
          </a:lstStyle>
          <a:p>
            <a:endParaRPr lang="en-US" altLang="en-US"/>
          </a:p>
        </p:txBody>
      </p:sp>
      <p:sp>
        <p:nvSpPr>
          <p:cNvPr id="7" name="Text Box 311"/>
          <p:cNvSpPr txBox="1">
            <a:spLocks noChangeArrowheads="1"/>
          </p:cNvSpPr>
          <p:nvPr/>
        </p:nvSpPr>
        <p:spPr bwMode="auto">
          <a:xfrm>
            <a:off x="32594550" y="22445663"/>
            <a:ext cx="10839450" cy="7196137"/>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80709" tIns="240355" rIns="480709" bIns="240355"/>
          <a:lstStyle>
            <a:lvl1pPr marL="2403475" indent="-2403475">
              <a:defRPr sz="16800">
                <a:solidFill>
                  <a:schemeClr val="tx1"/>
                </a:solidFill>
                <a:latin typeface="Times" pitchFamily="18" charset="0"/>
              </a:defRPr>
            </a:lvl1pPr>
            <a:lvl2pPr marL="5024438" indent="-2403475">
              <a:defRPr sz="14700">
                <a:solidFill>
                  <a:schemeClr val="tx1"/>
                </a:solidFill>
                <a:latin typeface="Times" pitchFamily="18" charset="0"/>
              </a:defRPr>
            </a:lvl2pPr>
            <a:lvl3pPr marL="8027988" indent="-2403475">
              <a:defRPr sz="12600">
                <a:solidFill>
                  <a:schemeClr val="tx1"/>
                </a:solidFill>
                <a:latin typeface="Times" pitchFamily="18" charset="0"/>
              </a:defRPr>
            </a:lvl3pPr>
            <a:lvl4pPr marL="11033125" indent="-2403475">
              <a:defRPr sz="10500">
                <a:solidFill>
                  <a:schemeClr val="tx1"/>
                </a:solidFill>
                <a:latin typeface="Times" pitchFamily="18" charset="0"/>
              </a:defRPr>
            </a:lvl4pPr>
            <a:lvl5pPr marL="14036675" indent="-2403475">
              <a:defRPr sz="10500">
                <a:solidFill>
                  <a:schemeClr val="tx1"/>
                </a:solidFill>
                <a:latin typeface="Times" pitchFamily="18" charset="0"/>
              </a:defRPr>
            </a:lvl5pPr>
            <a:lvl6pPr marL="14493875" indent="-2403475" eaLnBrk="0" hangingPunct="0">
              <a:defRPr sz="10500">
                <a:solidFill>
                  <a:schemeClr val="tx1"/>
                </a:solidFill>
                <a:latin typeface="Times" pitchFamily="18" charset="0"/>
              </a:defRPr>
            </a:lvl6pPr>
            <a:lvl7pPr marL="14951075" indent="-2403475" eaLnBrk="0" hangingPunct="0">
              <a:defRPr sz="10500">
                <a:solidFill>
                  <a:schemeClr val="tx1"/>
                </a:solidFill>
                <a:latin typeface="Times" pitchFamily="18" charset="0"/>
              </a:defRPr>
            </a:lvl7pPr>
            <a:lvl8pPr marL="15408275" indent="-2403475" eaLnBrk="0" hangingPunct="0">
              <a:defRPr sz="10500">
                <a:solidFill>
                  <a:schemeClr val="tx1"/>
                </a:solidFill>
                <a:latin typeface="Times" pitchFamily="18" charset="0"/>
              </a:defRPr>
            </a:lvl8pPr>
            <a:lvl9pPr marL="15865475" indent="-2403475" eaLnBrk="0" hangingPunct="0">
              <a:defRPr sz="10500">
                <a:solidFill>
                  <a:schemeClr val="tx1"/>
                </a:solidFill>
                <a:latin typeface="Times" pitchFamily="18" charset="0"/>
              </a:defRPr>
            </a:lvl9pPr>
          </a:lstStyle>
          <a:p>
            <a:pPr marL="457200" indent="-457200">
              <a:buFont typeface="Wingdings" pitchFamily="2" charset="2"/>
              <a:buChar char="Ø"/>
              <a:defRPr/>
            </a:pPr>
            <a:r>
              <a:rPr lang="en-US" sz="3200" dirty="0" smtClean="0">
                <a:solidFill>
                  <a:schemeClr val="bg1"/>
                </a:solidFill>
              </a:rPr>
              <a:t>Cleft </a:t>
            </a:r>
            <a:r>
              <a:rPr lang="en-US" sz="3200" dirty="0" smtClean="0">
                <a:solidFill>
                  <a:schemeClr val="bg1"/>
                </a:solidFill>
              </a:rPr>
              <a:t>lip/palate </a:t>
            </a:r>
            <a:r>
              <a:rPr lang="en-US" sz="3200" dirty="0" smtClean="0">
                <a:solidFill>
                  <a:schemeClr val="bg1"/>
                </a:solidFill>
              </a:rPr>
              <a:t>is a deformity that must be remedied</a:t>
            </a:r>
          </a:p>
          <a:p>
            <a:pPr marL="457200" indent="-457200">
              <a:buFont typeface="Wingdings" pitchFamily="2" charset="2"/>
              <a:buChar char="Ø"/>
              <a:defRPr/>
            </a:pPr>
            <a:r>
              <a:rPr lang="en-US" sz="3200" dirty="0" smtClean="0">
                <a:solidFill>
                  <a:schemeClr val="bg1"/>
                </a:solidFill>
              </a:rPr>
              <a:t>With the resources and the technological insight we have today, implementing methods and plans of action to provide the children of Bangladesh with an avenue towards a healthy and productive childhood and subsequent life is </a:t>
            </a:r>
            <a:r>
              <a:rPr lang="en-US" sz="3200" dirty="0" smtClean="0">
                <a:solidFill>
                  <a:schemeClr val="bg1"/>
                </a:solidFill>
              </a:rPr>
              <a:t>paramount</a:t>
            </a:r>
            <a:endParaRPr lang="en-US" sz="3200" dirty="0" smtClean="0">
              <a:solidFill>
                <a:schemeClr val="bg1"/>
              </a:solidFill>
            </a:endParaRPr>
          </a:p>
          <a:p>
            <a:pPr marL="457200" indent="-457200">
              <a:buFont typeface="Wingdings" pitchFamily="2" charset="2"/>
              <a:buChar char="Ø"/>
              <a:defRPr/>
            </a:pPr>
            <a:r>
              <a:rPr lang="en-US" sz="3200" dirty="0" smtClean="0">
                <a:solidFill>
                  <a:schemeClr val="bg1"/>
                </a:solidFill>
              </a:rPr>
              <a:t>We are confident that the suggestions we provided would be not only beneficial to those with cleft lip/cleft palate but also to all the people of Bangladesh</a:t>
            </a:r>
          </a:p>
          <a:p>
            <a:pPr marL="457200" indent="-457200">
              <a:buFont typeface="Wingdings" pitchFamily="2" charset="2"/>
              <a:buChar char="Ø"/>
              <a:defRPr/>
            </a:pPr>
            <a:r>
              <a:rPr lang="en-US" sz="3200" dirty="0" smtClean="0">
                <a:solidFill>
                  <a:schemeClr val="bg1"/>
                </a:solidFill>
              </a:rPr>
              <a:t>Our hope is that that the suggestions we put forth may become a standard for the treatment of Cleft Lip/Palate in other countries with a similar situation to Bangladesh, and that successful application in these other countries leads to overall better health for their young </a:t>
            </a:r>
            <a:r>
              <a:rPr lang="en-US" sz="3200" dirty="0" smtClean="0">
                <a:solidFill>
                  <a:schemeClr val="bg1"/>
                </a:solidFill>
              </a:rPr>
              <a:t>generations</a:t>
            </a:r>
            <a:endParaRPr lang="en-US" sz="3200" dirty="0" smtClean="0">
              <a:solidFill>
                <a:schemeClr val="bg1"/>
              </a:solidFill>
            </a:endParaRPr>
          </a:p>
          <a:p>
            <a:pPr>
              <a:defRPr/>
            </a:pPr>
            <a:r>
              <a:rPr lang="en-US" sz="3200" dirty="0" smtClean="0">
                <a:solidFill>
                  <a:schemeClr val="bg1"/>
                </a:solidFill>
              </a:rPr>
              <a:t/>
            </a:r>
            <a:br>
              <a:rPr lang="en-US" sz="3200" dirty="0" smtClean="0">
                <a:solidFill>
                  <a:schemeClr val="bg1"/>
                </a:solidFill>
              </a:rPr>
            </a:br>
            <a:endParaRPr lang="en-US" altLang="en-US" sz="3200" dirty="0" smtClean="0">
              <a:solidFill>
                <a:schemeClr val="bg1"/>
              </a:solidFill>
            </a:endParaRPr>
          </a:p>
        </p:txBody>
      </p:sp>
      <p:pic>
        <p:nvPicPr>
          <p:cNvPr id="2103" name="Content Placeholder 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926800" y="15519400"/>
            <a:ext cx="3805238"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4" name="Picture 4"/>
          <p:cNvPicPr>
            <a:picLocks noChangeAspect="1"/>
          </p:cNvPicPr>
          <p:nvPr/>
        </p:nvPicPr>
        <p:blipFill>
          <a:blip r:embed="rId11">
            <a:extLst>
              <a:ext uri="{28A0092B-C50C-407E-A947-70E740481C1C}">
                <a14:useLocalDpi xmlns:a14="http://schemas.microsoft.com/office/drawing/2010/main" val="0"/>
              </a:ext>
            </a:extLst>
          </a:blip>
          <a:srcRect l="19792" t="8958" r="30624" b="8958"/>
          <a:stretch>
            <a:fillRect/>
          </a:stretch>
        </p:blipFill>
        <p:spPr bwMode="auto">
          <a:xfrm>
            <a:off x="28028900" y="15544800"/>
            <a:ext cx="35179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2696407" y="5923617"/>
            <a:ext cx="3387725" cy="8710077"/>
          </a:xfrm>
          <a:prstGeom prst="rect">
            <a:avLst/>
          </a:prstGeom>
          <a:noFill/>
        </p:spPr>
        <p:txBody>
          <a:bodyPr wrap="square" rtlCol="0">
            <a:spAutoFit/>
          </a:bodyPr>
          <a:lstStyle/>
          <a:p>
            <a:r>
              <a:rPr lang="en-US" sz="2400" b="1" dirty="0" smtClean="0"/>
              <a:t>Smile Train</a:t>
            </a:r>
          </a:p>
          <a:p>
            <a:r>
              <a:rPr lang="en-US" sz="2400" dirty="0" smtClean="0"/>
              <a:t>Their </a:t>
            </a:r>
            <a:r>
              <a:rPr lang="en-US" sz="2400" dirty="0"/>
              <a:t>motto is “Teach a Man to Fish, Feed him for a lifetime.”</a:t>
            </a:r>
          </a:p>
          <a:p>
            <a:r>
              <a:rPr lang="en-US" sz="2400" dirty="0"/>
              <a:t>They utilize technology to train and utilize local partner hospitals and doctors and provide them with the resources, knowledge and skills to enable long-term sustainability.  Smile Train has created a program that provides training and funding for local doctors to treat cleft lip. The program has over 40 doctors, support from 12 hospitals in Bangladesh and has supported 24,000 surgeries.</a:t>
            </a:r>
          </a:p>
          <a:p>
            <a:endParaRPr lang="en-US" dirty="0"/>
          </a:p>
        </p:txBody>
      </p:sp>
      <p:sp>
        <p:nvSpPr>
          <p:cNvPr id="12" name="TextBox 11"/>
          <p:cNvSpPr txBox="1"/>
          <p:nvPr/>
        </p:nvSpPr>
        <p:spPr>
          <a:xfrm>
            <a:off x="36576000" y="7711112"/>
            <a:ext cx="3124200" cy="6370975"/>
          </a:xfrm>
          <a:prstGeom prst="rect">
            <a:avLst/>
          </a:prstGeom>
          <a:noFill/>
        </p:spPr>
        <p:txBody>
          <a:bodyPr wrap="square" rtlCol="0">
            <a:spAutoFit/>
          </a:bodyPr>
          <a:lstStyle/>
          <a:p>
            <a:r>
              <a:rPr lang="en-US" sz="2400" b="1" dirty="0"/>
              <a:t>Operation Cleft</a:t>
            </a:r>
            <a:r>
              <a:rPr lang="en-US" sz="2400" dirty="0"/>
              <a:t> </a:t>
            </a:r>
          </a:p>
          <a:p>
            <a:r>
              <a:rPr lang="en-US" sz="2400" dirty="0"/>
              <a:t>For over 10 years they have provided free operations for children suffering from cleft lip and palate in Bangladesh. Over the past years, with the support of their surgical team, operation cleft can lower costs for cleft surgeries allowing more surgeries for cleft lip to be provided. By this year, over 10,000 surgeries would be performed.</a:t>
            </a:r>
          </a:p>
        </p:txBody>
      </p:sp>
      <p:sp>
        <p:nvSpPr>
          <p:cNvPr id="13" name="TextBox 12"/>
          <p:cNvSpPr txBox="1"/>
          <p:nvPr/>
        </p:nvSpPr>
        <p:spPr>
          <a:xfrm>
            <a:off x="39965677" y="7505700"/>
            <a:ext cx="3286919" cy="7232749"/>
          </a:xfrm>
          <a:prstGeom prst="rect">
            <a:avLst/>
          </a:prstGeom>
          <a:noFill/>
        </p:spPr>
        <p:txBody>
          <a:bodyPr wrap="square" rtlCol="0">
            <a:spAutoFit/>
          </a:bodyPr>
          <a:lstStyle/>
          <a:p>
            <a:r>
              <a:rPr lang="en-US" sz="2400" b="1" dirty="0"/>
              <a:t>Hope for Bangladesh</a:t>
            </a:r>
            <a:r>
              <a:rPr lang="en-US" sz="2400" dirty="0"/>
              <a:t> Established in 1999, this program has a goal to provide healthcare to women and children of Bangladesh. Not only do they offer basic medical care but they also provide cleft lip and palate surgeries For free. Partnered with Smile </a:t>
            </a:r>
            <a:r>
              <a:rPr lang="en-US" sz="2400" dirty="0" smtClean="0"/>
              <a:t>Train</a:t>
            </a:r>
            <a:r>
              <a:rPr lang="en-US" sz="2400" dirty="0"/>
              <a:t>, Hope for Bangladesh is motivated to provide a combination of surgical repair, community outreach and feeding and speech therapy programs.</a:t>
            </a:r>
          </a:p>
          <a:p>
            <a:endParaRPr lang="en-US" dirty="0"/>
          </a:p>
        </p:txBody>
      </p:sp>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3085</TotalTime>
  <Words>1291</Words>
  <Application>Microsoft Office PowerPoint</Application>
  <PresentationFormat>Custom</PresentationFormat>
  <Paragraphs>148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Times</vt:lpstr>
      <vt:lpstr>Arial</vt:lpstr>
      <vt:lpstr>Geneva</vt:lpstr>
      <vt:lpstr>Wingdings</vt:lpstr>
      <vt:lpstr>Blank</vt:lpstr>
      <vt:lpstr>PowerPoint Presentation</vt:lpstr>
    </vt:vector>
  </TitlesOfParts>
  <Company>UMDNJ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Neuroscience</dc:creator>
  <cp:lastModifiedBy>eusadmin</cp:lastModifiedBy>
  <cp:revision>188</cp:revision>
  <cp:lastPrinted>2004-08-25T19:32:47Z</cp:lastPrinted>
  <dcterms:created xsi:type="dcterms:W3CDTF">2002-10-25T15:43:48Z</dcterms:created>
  <dcterms:modified xsi:type="dcterms:W3CDTF">2015-11-23T18:03:25Z</dcterms:modified>
</cp:coreProperties>
</file>