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lvl1pPr>
      <a:defRPr sz="2400">
        <a:latin typeface="Times Roman"/>
        <a:ea typeface="Times Roman"/>
        <a:cs typeface="Times Roman"/>
        <a:sym typeface="Times Roman"/>
      </a:defRPr>
    </a:lvl1pPr>
    <a:lvl2pPr indent="457200">
      <a:defRPr sz="2400">
        <a:latin typeface="Times Roman"/>
        <a:ea typeface="Times Roman"/>
        <a:cs typeface="Times Roman"/>
        <a:sym typeface="Times Roman"/>
      </a:defRPr>
    </a:lvl2pPr>
    <a:lvl3pPr indent="914400">
      <a:defRPr sz="2400">
        <a:latin typeface="Times Roman"/>
        <a:ea typeface="Times Roman"/>
        <a:cs typeface="Times Roman"/>
        <a:sym typeface="Times Roman"/>
      </a:defRPr>
    </a:lvl3pPr>
    <a:lvl4pPr indent="1371600">
      <a:defRPr sz="2400">
        <a:latin typeface="Times Roman"/>
        <a:ea typeface="Times Roman"/>
        <a:cs typeface="Times Roman"/>
        <a:sym typeface="Times Roman"/>
      </a:defRPr>
    </a:lvl4pPr>
    <a:lvl5pPr indent="1828800">
      <a:defRPr sz="2400">
        <a:latin typeface="Times Roman"/>
        <a:ea typeface="Times Roman"/>
        <a:cs typeface="Times Roman"/>
        <a:sym typeface="Times Roman"/>
      </a:defRPr>
    </a:lvl5pPr>
    <a:lvl6pPr>
      <a:defRPr sz="2400">
        <a:latin typeface="Times Roman"/>
        <a:ea typeface="Times Roman"/>
        <a:cs typeface="Times Roman"/>
        <a:sym typeface="Times Roman"/>
      </a:defRPr>
    </a:lvl6pPr>
    <a:lvl7pPr>
      <a:defRPr sz="2400">
        <a:latin typeface="Times Roman"/>
        <a:ea typeface="Times Roman"/>
        <a:cs typeface="Times Roman"/>
        <a:sym typeface="Times Roman"/>
      </a:defRPr>
    </a:lvl7pPr>
    <a:lvl8pPr>
      <a:defRPr sz="2400">
        <a:latin typeface="Times Roman"/>
        <a:ea typeface="Times Roman"/>
        <a:cs typeface="Times Roman"/>
        <a:sym typeface="Times Roman"/>
      </a:defRPr>
    </a:lvl8pPr>
    <a:lvl9pPr>
      <a:defRPr sz="2400">
        <a:latin typeface="Times Roman"/>
        <a:ea typeface="Times Roman"/>
        <a:cs typeface="Times Roman"/>
        <a:sym typeface="Times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Times Roman"/>
          <a:ea typeface="Times Roman"/>
          <a:cs typeface="Times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Roman"/>
          <a:ea typeface="Times Roman"/>
          <a:cs typeface="Times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Times Roman"/>
          <a:ea typeface="Times Roman"/>
          <a:cs typeface="Times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Roman"/>
          <a:ea typeface="Times Roman"/>
          <a:cs typeface="Times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Times Roman"/>
          <a:ea typeface="Times Roman"/>
          <a:cs typeface="Times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Roman"/>
          <a:ea typeface="Times Roman"/>
          <a:cs typeface="Times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Roman"/>
          <a:ea typeface="Times Roman"/>
          <a:cs typeface="Times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8" d="100"/>
          <a:sy n="28" d="100"/>
        </p:scale>
        <p:origin x="-300" y="43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78366608"/>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31456312" y="29992637"/>
            <a:ext cx="9144001" cy="1623711"/>
          </a:xfrm>
          <a:prstGeom prst="rect">
            <a:avLst/>
          </a:prstGeom>
          <a:ln w="12700">
            <a:miter lim="400000"/>
          </a:ln>
        </p:spPr>
        <p:txBody>
          <a:bodyPr lIns="240354" tIns="240354" rIns="240354" bIns="240354">
            <a:spAutoFit/>
          </a:bodyPr>
          <a:lstStyle>
            <a:lvl1pPr algn="r" defTabSz="4806950">
              <a:defRPr sz="74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defTabSz="4806950">
        <a:defRPr sz="23100">
          <a:latin typeface="Times Roman"/>
          <a:ea typeface="Times Roman"/>
          <a:cs typeface="Times Roman"/>
          <a:sym typeface="Times Roman"/>
        </a:defRPr>
      </a:lvl1pPr>
      <a:lvl2pPr algn="ctr" defTabSz="4806950">
        <a:defRPr sz="23100">
          <a:latin typeface="Times Roman"/>
          <a:ea typeface="Times Roman"/>
          <a:cs typeface="Times Roman"/>
          <a:sym typeface="Times Roman"/>
        </a:defRPr>
      </a:lvl2pPr>
      <a:lvl3pPr algn="ctr" defTabSz="4806950">
        <a:defRPr sz="23100">
          <a:latin typeface="Times Roman"/>
          <a:ea typeface="Times Roman"/>
          <a:cs typeface="Times Roman"/>
          <a:sym typeface="Times Roman"/>
        </a:defRPr>
      </a:lvl3pPr>
      <a:lvl4pPr algn="ctr" defTabSz="4806950">
        <a:defRPr sz="23100">
          <a:latin typeface="Times Roman"/>
          <a:ea typeface="Times Roman"/>
          <a:cs typeface="Times Roman"/>
          <a:sym typeface="Times Roman"/>
        </a:defRPr>
      </a:lvl4pPr>
      <a:lvl5pPr algn="ctr" defTabSz="4806950">
        <a:defRPr sz="23100">
          <a:latin typeface="Times Roman"/>
          <a:ea typeface="Times Roman"/>
          <a:cs typeface="Times Roman"/>
          <a:sym typeface="Times Roman"/>
        </a:defRPr>
      </a:lvl5pPr>
      <a:lvl6pPr indent="457200" algn="ctr" defTabSz="4806950">
        <a:defRPr sz="23100">
          <a:latin typeface="Times Roman"/>
          <a:ea typeface="Times Roman"/>
          <a:cs typeface="Times Roman"/>
          <a:sym typeface="Times Roman"/>
        </a:defRPr>
      </a:lvl6pPr>
      <a:lvl7pPr indent="914400" algn="ctr" defTabSz="4806950">
        <a:defRPr sz="23100">
          <a:latin typeface="Times Roman"/>
          <a:ea typeface="Times Roman"/>
          <a:cs typeface="Times Roman"/>
          <a:sym typeface="Times Roman"/>
        </a:defRPr>
      </a:lvl7pPr>
      <a:lvl8pPr indent="1371600" algn="ctr" defTabSz="4806950">
        <a:defRPr sz="23100">
          <a:latin typeface="Times Roman"/>
          <a:ea typeface="Times Roman"/>
          <a:cs typeface="Times Roman"/>
          <a:sym typeface="Times Roman"/>
        </a:defRPr>
      </a:lvl8pPr>
      <a:lvl9pPr indent="1828800" algn="ctr" defTabSz="4806950">
        <a:defRPr sz="23100">
          <a:latin typeface="Times Roman"/>
          <a:ea typeface="Times Roman"/>
          <a:cs typeface="Times Roman"/>
          <a:sym typeface="Times Roman"/>
        </a:defRPr>
      </a:lvl9pPr>
    </p:titleStyle>
    <p:bodyStyle>
      <a:lvl1pPr marL="1803400" indent="-1803400" defTabSz="4806950">
        <a:spcBef>
          <a:spcPts val="4000"/>
        </a:spcBef>
        <a:buSzPct val="100000"/>
        <a:buChar char="»"/>
        <a:defRPr sz="16800">
          <a:latin typeface="Times Roman"/>
          <a:ea typeface="Times Roman"/>
          <a:cs typeface="Times Roman"/>
          <a:sym typeface="Times Roman"/>
        </a:defRPr>
      </a:lvl1pPr>
      <a:lvl2pPr marL="4119789" indent="-1716314" defTabSz="4806950">
        <a:spcBef>
          <a:spcPts val="4000"/>
        </a:spcBef>
        <a:buSzPct val="100000"/>
        <a:buChar char="–"/>
        <a:defRPr sz="16800">
          <a:latin typeface="Times Roman"/>
          <a:ea typeface="Times Roman"/>
          <a:cs typeface="Times Roman"/>
          <a:sym typeface="Times Roman"/>
        </a:defRPr>
      </a:lvl2pPr>
      <a:lvl3pPr marL="6409266" indent="-1602316" defTabSz="4806950">
        <a:spcBef>
          <a:spcPts val="4000"/>
        </a:spcBef>
        <a:buSzPct val="100000"/>
        <a:buChar char="•"/>
        <a:defRPr sz="16800">
          <a:latin typeface="Times Roman"/>
          <a:ea typeface="Times Roman"/>
          <a:cs typeface="Times Roman"/>
          <a:sym typeface="Times Roman"/>
        </a:defRPr>
      </a:lvl3pPr>
      <a:lvl4pPr marL="9133205" indent="-1922780" defTabSz="4806950">
        <a:spcBef>
          <a:spcPts val="4000"/>
        </a:spcBef>
        <a:buSzPct val="100000"/>
        <a:buChar char="–"/>
        <a:defRPr sz="16800">
          <a:latin typeface="Times Roman"/>
          <a:ea typeface="Times Roman"/>
          <a:cs typeface="Times Roman"/>
          <a:sym typeface="Times Roman"/>
        </a:defRPr>
      </a:lvl4pPr>
      <a:lvl5pPr marL="20830117" indent="-11216217" defTabSz="4806950">
        <a:spcBef>
          <a:spcPts val="4000"/>
        </a:spcBef>
        <a:buSzPct val="100000"/>
        <a:buChar char="»"/>
        <a:defRPr sz="16800">
          <a:latin typeface="Times Roman"/>
          <a:ea typeface="Times Roman"/>
          <a:cs typeface="Times Roman"/>
          <a:sym typeface="Times Roman"/>
        </a:defRPr>
      </a:lvl5pPr>
      <a:lvl6pPr marL="21287317" indent="-11216217" defTabSz="4806950">
        <a:spcBef>
          <a:spcPts val="4000"/>
        </a:spcBef>
        <a:buSzPct val="100000"/>
        <a:buChar char="•"/>
        <a:defRPr sz="16800">
          <a:latin typeface="Times Roman"/>
          <a:ea typeface="Times Roman"/>
          <a:cs typeface="Times Roman"/>
          <a:sym typeface="Times Roman"/>
        </a:defRPr>
      </a:lvl6pPr>
      <a:lvl7pPr marL="21744517" indent="-11216217" defTabSz="4806950">
        <a:spcBef>
          <a:spcPts val="4000"/>
        </a:spcBef>
        <a:buSzPct val="100000"/>
        <a:buChar char="•"/>
        <a:defRPr sz="16800">
          <a:latin typeface="Times Roman"/>
          <a:ea typeface="Times Roman"/>
          <a:cs typeface="Times Roman"/>
          <a:sym typeface="Times Roman"/>
        </a:defRPr>
      </a:lvl7pPr>
      <a:lvl8pPr marL="22201717" indent="-11216217" defTabSz="4806950">
        <a:spcBef>
          <a:spcPts val="4000"/>
        </a:spcBef>
        <a:buSzPct val="100000"/>
        <a:buChar char="•"/>
        <a:defRPr sz="16800">
          <a:latin typeface="Times Roman"/>
          <a:ea typeface="Times Roman"/>
          <a:cs typeface="Times Roman"/>
          <a:sym typeface="Times Roman"/>
        </a:defRPr>
      </a:lvl8pPr>
      <a:lvl9pPr marL="22658917" indent="-11216217" defTabSz="4806950">
        <a:spcBef>
          <a:spcPts val="4000"/>
        </a:spcBef>
        <a:buSzPct val="100000"/>
        <a:buChar char="•"/>
        <a:defRPr sz="16800">
          <a:latin typeface="Times Roman"/>
          <a:ea typeface="Times Roman"/>
          <a:cs typeface="Times Roman"/>
          <a:sym typeface="Times Roman"/>
        </a:defRPr>
      </a:lvl9pPr>
    </p:bodyStyle>
    <p:otherStyle>
      <a:lvl1pPr algn="r" defTabSz="4806950">
        <a:defRPr sz="7400">
          <a:solidFill>
            <a:schemeClr val="tx1"/>
          </a:solidFill>
          <a:latin typeface="+mn-lt"/>
          <a:ea typeface="+mn-ea"/>
          <a:cs typeface="+mn-cs"/>
          <a:sym typeface="Times Roman"/>
        </a:defRPr>
      </a:lvl1pPr>
      <a:lvl2pPr indent="457200" algn="r" defTabSz="4806950">
        <a:defRPr sz="7400">
          <a:solidFill>
            <a:schemeClr val="tx1"/>
          </a:solidFill>
          <a:latin typeface="+mn-lt"/>
          <a:ea typeface="+mn-ea"/>
          <a:cs typeface="+mn-cs"/>
          <a:sym typeface="Times Roman"/>
        </a:defRPr>
      </a:lvl2pPr>
      <a:lvl3pPr indent="914400" algn="r" defTabSz="4806950">
        <a:defRPr sz="7400">
          <a:solidFill>
            <a:schemeClr val="tx1"/>
          </a:solidFill>
          <a:latin typeface="+mn-lt"/>
          <a:ea typeface="+mn-ea"/>
          <a:cs typeface="+mn-cs"/>
          <a:sym typeface="Times Roman"/>
        </a:defRPr>
      </a:lvl3pPr>
      <a:lvl4pPr indent="1371600" algn="r" defTabSz="4806950">
        <a:defRPr sz="7400">
          <a:solidFill>
            <a:schemeClr val="tx1"/>
          </a:solidFill>
          <a:latin typeface="+mn-lt"/>
          <a:ea typeface="+mn-ea"/>
          <a:cs typeface="+mn-cs"/>
          <a:sym typeface="Times Roman"/>
        </a:defRPr>
      </a:lvl4pPr>
      <a:lvl5pPr indent="1828800" algn="r" defTabSz="4806950">
        <a:defRPr sz="7400">
          <a:solidFill>
            <a:schemeClr val="tx1"/>
          </a:solidFill>
          <a:latin typeface="+mn-lt"/>
          <a:ea typeface="+mn-ea"/>
          <a:cs typeface="+mn-cs"/>
          <a:sym typeface="Times Roman"/>
        </a:defRPr>
      </a:lvl5pPr>
      <a:lvl6pPr algn="r" defTabSz="4806950">
        <a:defRPr sz="7400">
          <a:solidFill>
            <a:schemeClr val="tx1"/>
          </a:solidFill>
          <a:latin typeface="+mn-lt"/>
          <a:ea typeface="+mn-ea"/>
          <a:cs typeface="+mn-cs"/>
          <a:sym typeface="Times Roman"/>
        </a:defRPr>
      </a:lvl6pPr>
      <a:lvl7pPr algn="r" defTabSz="4806950">
        <a:defRPr sz="7400">
          <a:solidFill>
            <a:schemeClr val="tx1"/>
          </a:solidFill>
          <a:latin typeface="+mn-lt"/>
          <a:ea typeface="+mn-ea"/>
          <a:cs typeface="+mn-cs"/>
          <a:sym typeface="Times Roman"/>
        </a:defRPr>
      </a:lvl7pPr>
      <a:lvl8pPr algn="r" defTabSz="4806950">
        <a:defRPr sz="7400">
          <a:solidFill>
            <a:schemeClr val="tx1"/>
          </a:solidFill>
          <a:latin typeface="+mn-lt"/>
          <a:ea typeface="+mn-ea"/>
          <a:cs typeface="+mn-cs"/>
          <a:sym typeface="Times Roman"/>
        </a:defRPr>
      </a:lvl8pPr>
      <a:lvl9pPr algn="r" defTabSz="4806950">
        <a:defRPr sz="7400">
          <a:solidFill>
            <a:schemeClr val="tx1"/>
          </a:solidFill>
          <a:latin typeface="+mn-lt"/>
          <a:ea typeface="+mn-ea"/>
          <a:cs typeface="+mn-cs"/>
          <a:sym typeface="Times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nvSpPr>
        <p:spPr>
          <a:xfrm>
            <a:off x="681136" y="29297042"/>
            <a:ext cx="13313967" cy="3265760"/>
          </a:xfrm>
          <a:prstGeom prst="rect">
            <a:avLst/>
          </a:prstGeom>
          <a:ln w="76200">
            <a:solidFill/>
            <a:round/>
          </a:ln>
        </p:spPr>
        <p:txBody>
          <a:bodyPr lIns="0" tIns="0" rIns="0" bIns="0"/>
          <a:lstStyle/>
          <a:p>
            <a:pPr marL="2403475" lvl="0" indent="-2403475" defTabSz="4806950">
              <a:defRPr sz="21000"/>
            </a:pPr>
            <a:endParaRPr/>
          </a:p>
        </p:txBody>
      </p:sp>
      <p:sp>
        <p:nvSpPr>
          <p:cNvPr id="9" name="Shape 9"/>
          <p:cNvSpPr/>
          <p:nvPr/>
        </p:nvSpPr>
        <p:spPr>
          <a:xfrm>
            <a:off x="1" y="762000"/>
            <a:ext cx="43303823" cy="53014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2" algn="ctr">
              <a:spcBef>
                <a:spcPts val="1200"/>
              </a:spcBef>
              <a:defRPr sz="1800"/>
            </a:pPr>
            <a:r>
              <a:rPr sz="9600" dirty="0">
                <a:latin typeface="Geneva"/>
                <a:ea typeface="Geneva"/>
                <a:cs typeface="Geneva"/>
                <a:sym typeface="Geneva"/>
              </a:rPr>
              <a:t>		Healthcare Reform: Comparing the </a:t>
            </a:r>
          </a:p>
          <a:p>
            <a:pPr lvl="2" algn="ctr">
              <a:spcBef>
                <a:spcPts val="1200"/>
              </a:spcBef>
              <a:defRPr sz="1800"/>
            </a:pPr>
            <a:r>
              <a:rPr sz="9600">
                <a:latin typeface="Geneva"/>
                <a:ea typeface="Geneva"/>
                <a:cs typeface="Geneva"/>
                <a:sym typeface="Geneva"/>
              </a:rPr>
              <a:t>US and Ecuador</a:t>
            </a:r>
          </a:p>
          <a:p>
            <a:pPr lvl="0" algn="ctr">
              <a:defRPr sz="1800"/>
            </a:pPr>
            <a:r>
              <a:rPr sz="5400" dirty="0">
                <a:latin typeface="Geneva"/>
                <a:ea typeface="Geneva"/>
                <a:cs typeface="Geneva"/>
                <a:sym typeface="Geneva"/>
              </a:rPr>
              <a:t>   </a:t>
            </a:r>
            <a:r>
              <a:rPr sz="5900" dirty="0">
                <a:latin typeface="Geneva"/>
                <a:ea typeface="Geneva"/>
                <a:cs typeface="Geneva"/>
                <a:sym typeface="Geneva"/>
              </a:rPr>
              <a:t>Brian </a:t>
            </a:r>
            <a:r>
              <a:rPr sz="5900" dirty="0" err="1">
                <a:latin typeface="Geneva"/>
                <a:ea typeface="Geneva"/>
                <a:cs typeface="Geneva"/>
                <a:sym typeface="Geneva"/>
              </a:rPr>
              <a:t>Friel</a:t>
            </a:r>
            <a:endParaRPr sz="7200" dirty="0">
              <a:latin typeface="Arial Bold"/>
              <a:ea typeface="Arial Bold"/>
              <a:cs typeface="Arial Bold"/>
              <a:sym typeface="Arial Bold"/>
            </a:endParaRPr>
          </a:p>
          <a:p>
            <a:pPr lvl="0" algn="ctr">
              <a:defRPr sz="1800"/>
            </a:pPr>
            <a:r>
              <a:rPr sz="5400" i="1" dirty="0">
                <a:latin typeface="Arial"/>
                <a:ea typeface="Arial"/>
                <a:cs typeface="Arial"/>
                <a:sym typeface="Arial"/>
              </a:rPr>
              <a:t>     Office of Global Health, Rutgers-Robert Wood Johnson Medical School, Piscataway, NJ 08854</a:t>
            </a:r>
          </a:p>
        </p:txBody>
      </p:sp>
      <p:sp>
        <p:nvSpPr>
          <p:cNvPr id="10" name="Shape 10"/>
          <p:cNvSpPr/>
          <p:nvPr/>
        </p:nvSpPr>
        <p:spPr>
          <a:xfrm>
            <a:off x="15312776" y="19786931"/>
            <a:ext cx="13271501" cy="12775872"/>
          </a:xfrm>
          <a:prstGeom prst="rect">
            <a:avLst/>
          </a:prstGeom>
          <a:ln w="76200">
            <a:solidFill/>
            <a:round/>
          </a:ln>
        </p:spPr>
        <p:txBody>
          <a:bodyPr lIns="0" tIns="0" rIns="0" bIns="0"/>
          <a:lstStyle/>
          <a:p>
            <a:pPr marL="2403475" lvl="0" indent="-2403475" defTabSz="4806950">
              <a:defRPr sz="21000"/>
            </a:pPr>
            <a:endParaRPr/>
          </a:p>
        </p:txBody>
      </p:sp>
      <p:sp>
        <p:nvSpPr>
          <p:cNvPr id="11" name="Shape 11"/>
          <p:cNvSpPr/>
          <p:nvPr/>
        </p:nvSpPr>
        <p:spPr>
          <a:xfrm>
            <a:off x="15291544" y="6698903"/>
            <a:ext cx="13313966" cy="12414429"/>
          </a:xfrm>
          <a:prstGeom prst="rect">
            <a:avLst/>
          </a:prstGeom>
          <a:ln w="76200">
            <a:solidFill/>
            <a:round/>
          </a:ln>
        </p:spPr>
        <p:txBody>
          <a:bodyPr lIns="0" tIns="0" rIns="0" bIns="0"/>
          <a:lstStyle/>
          <a:p>
            <a:pPr marL="2403475" lvl="0" indent="-2403475" defTabSz="4806950">
              <a:defRPr sz="21000"/>
            </a:pPr>
            <a:endParaRPr/>
          </a:p>
        </p:txBody>
      </p:sp>
      <p:sp>
        <p:nvSpPr>
          <p:cNvPr id="12" name="Shape 12"/>
          <p:cNvSpPr/>
          <p:nvPr/>
        </p:nvSpPr>
        <p:spPr>
          <a:xfrm>
            <a:off x="29901951" y="16372582"/>
            <a:ext cx="13229804" cy="9157116"/>
          </a:xfrm>
          <a:prstGeom prst="rect">
            <a:avLst/>
          </a:prstGeom>
          <a:ln w="76200">
            <a:solidFill/>
            <a:round/>
          </a:ln>
        </p:spPr>
        <p:txBody>
          <a:bodyPr lIns="0" tIns="0" rIns="0" bIns="0"/>
          <a:lstStyle/>
          <a:p>
            <a:pPr marL="2403475" lvl="0" indent="-2403475" defTabSz="4806950">
              <a:defRPr sz="21000"/>
            </a:pPr>
            <a:endParaRPr/>
          </a:p>
        </p:txBody>
      </p:sp>
      <p:pic>
        <p:nvPicPr>
          <p:cNvPr id="13" name="lossless-page1-800px-Rutgers_RWJMS_tif.png"/>
          <p:cNvPicPr/>
          <p:nvPr/>
        </p:nvPicPr>
        <p:blipFill>
          <a:blip r:embed="rId2">
            <a:extLst/>
          </a:blip>
          <a:stretch>
            <a:fillRect/>
          </a:stretch>
        </p:blipFill>
        <p:spPr>
          <a:xfrm>
            <a:off x="37871400" y="547687"/>
            <a:ext cx="5334000" cy="2195513"/>
          </a:xfrm>
          <a:prstGeom prst="rect">
            <a:avLst/>
          </a:prstGeom>
          <a:ln w="12700">
            <a:miter lim="400000"/>
          </a:ln>
        </p:spPr>
      </p:pic>
      <p:sp>
        <p:nvSpPr>
          <p:cNvPr id="14" name="Shape 14"/>
          <p:cNvSpPr/>
          <p:nvPr/>
        </p:nvSpPr>
        <p:spPr>
          <a:xfrm>
            <a:off x="2667694" y="29286665"/>
            <a:ext cx="934085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pPr lvl="0">
              <a:defRPr sz="1800" b="0"/>
            </a:pPr>
            <a:r>
              <a:rPr sz="4000" b="1"/>
              <a:t>Methods: Trip Info</a:t>
            </a:r>
          </a:p>
        </p:txBody>
      </p:sp>
      <p:sp>
        <p:nvSpPr>
          <p:cNvPr id="15" name="Shape 15"/>
          <p:cNvSpPr/>
          <p:nvPr/>
        </p:nvSpPr>
        <p:spPr>
          <a:xfrm>
            <a:off x="681136" y="19328031"/>
            <a:ext cx="13313967" cy="9642460"/>
          </a:xfrm>
          <a:prstGeom prst="rect">
            <a:avLst/>
          </a:prstGeom>
          <a:ln w="76200">
            <a:solidFill/>
            <a:round/>
          </a:ln>
        </p:spPr>
        <p:txBody>
          <a:bodyPr lIns="0" tIns="0" rIns="0" bIns="0"/>
          <a:lstStyle/>
          <a:p>
            <a:pPr marL="2403475" lvl="0" indent="-2403475" defTabSz="4806950">
              <a:defRPr sz="21000"/>
            </a:pPr>
            <a:endParaRPr/>
          </a:p>
        </p:txBody>
      </p:sp>
      <p:sp>
        <p:nvSpPr>
          <p:cNvPr id="16" name="Shape 16"/>
          <p:cNvSpPr/>
          <p:nvPr/>
        </p:nvSpPr>
        <p:spPr>
          <a:xfrm>
            <a:off x="2667694" y="19450130"/>
            <a:ext cx="934085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pPr lvl="0">
              <a:defRPr sz="1800" b="0"/>
            </a:pPr>
            <a:r>
              <a:rPr sz="4000" b="1"/>
              <a:t>Country Comparison</a:t>
            </a:r>
          </a:p>
        </p:txBody>
      </p:sp>
      <p:sp>
        <p:nvSpPr>
          <p:cNvPr id="17" name="Shape 17"/>
          <p:cNvSpPr/>
          <p:nvPr/>
        </p:nvSpPr>
        <p:spPr>
          <a:xfrm>
            <a:off x="1127095" y="15311933"/>
            <a:ext cx="12422050" cy="293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endParaRPr sz="2600"/>
          </a:p>
          <a:p>
            <a:pPr lvl="0">
              <a:defRPr sz="1800"/>
            </a:pPr>
            <a:r>
              <a:rPr sz="2600"/>
              <a:t>Both Ecuador and the US are actively adding new aspects to their healthcare systems to create hybrid systems with the goal of increasing availability of care to their citizens.</a:t>
            </a:r>
          </a:p>
          <a:p>
            <a:pPr lvl="0">
              <a:defRPr sz="1800"/>
            </a:pPr>
            <a:endParaRPr sz="2600"/>
          </a:p>
          <a:p>
            <a:pPr lvl="0">
              <a:defRPr sz="1800"/>
            </a:pPr>
            <a:r>
              <a:rPr sz="2600" b="1"/>
              <a:t>Question</a:t>
            </a:r>
            <a:r>
              <a:rPr sz="2600"/>
              <a:t>: How do the healthcare systems compare and is there anything that the US could learn from with regard to the Ecuadorean healthcare system.</a:t>
            </a:r>
          </a:p>
          <a:p>
            <a:pPr lvl="0">
              <a:defRPr sz="1800"/>
            </a:pPr>
            <a:r>
              <a:rPr sz="2600"/>
              <a:t> </a:t>
            </a:r>
          </a:p>
        </p:txBody>
      </p:sp>
      <p:sp>
        <p:nvSpPr>
          <p:cNvPr id="18" name="Shape 18"/>
          <p:cNvSpPr/>
          <p:nvPr/>
        </p:nvSpPr>
        <p:spPr>
          <a:xfrm>
            <a:off x="681136" y="6701750"/>
            <a:ext cx="13313967" cy="7470545"/>
          </a:xfrm>
          <a:prstGeom prst="rect">
            <a:avLst/>
          </a:prstGeom>
          <a:ln w="76200">
            <a:solidFill/>
            <a:round/>
          </a:ln>
        </p:spPr>
        <p:txBody>
          <a:bodyPr lIns="0" tIns="0" rIns="0" bIns="0"/>
          <a:lstStyle/>
          <a:p>
            <a:pPr marL="2403475" lvl="0" indent="-2403475" defTabSz="4806950">
              <a:defRPr sz="21000"/>
            </a:pPr>
            <a:endParaRPr/>
          </a:p>
        </p:txBody>
      </p:sp>
      <p:sp>
        <p:nvSpPr>
          <p:cNvPr id="19" name="Shape 19"/>
          <p:cNvSpPr/>
          <p:nvPr/>
        </p:nvSpPr>
        <p:spPr>
          <a:xfrm>
            <a:off x="29904804" y="6698903"/>
            <a:ext cx="13224099" cy="9145148"/>
          </a:xfrm>
          <a:prstGeom prst="rect">
            <a:avLst/>
          </a:prstGeom>
          <a:ln w="76200">
            <a:solidFill/>
            <a:round/>
          </a:ln>
        </p:spPr>
        <p:txBody>
          <a:bodyPr lIns="0" tIns="0" rIns="0" bIns="0"/>
          <a:lstStyle/>
          <a:p>
            <a:pPr marL="2403475" lvl="0" indent="-2403475" defTabSz="4806950">
              <a:defRPr sz="21000"/>
            </a:pPr>
            <a:endParaRPr/>
          </a:p>
        </p:txBody>
      </p:sp>
      <p:sp>
        <p:nvSpPr>
          <p:cNvPr id="20" name="Shape 20"/>
          <p:cNvSpPr/>
          <p:nvPr/>
        </p:nvSpPr>
        <p:spPr>
          <a:xfrm>
            <a:off x="2667694" y="7091509"/>
            <a:ext cx="934085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pPr lvl="0">
              <a:defRPr sz="1800" b="0"/>
            </a:pPr>
            <a:r>
              <a:rPr sz="4000" b="1"/>
              <a:t>Introduction</a:t>
            </a:r>
          </a:p>
        </p:txBody>
      </p:sp>
      <p:sp>
        <p:nvSpPr>
          <p:cNvPr id="21" name="Shape 21"/>
          <p:cNvSpPr/>
          <p:nvPr/>
        </p:nvSpPr>
        <p:spPr>
          <a:xfrm>
            <a:off x="29901950" y="25905167"/>
            <a:ext cx="13139939" cy="6657636"/>
          </a:xfrm>
          <a:prstGeom prst="rect">
            <a:avLst/>
          </a:prstGeom>
          <a:ln w="76200">
            <a:solidFill/>
            <a:round/>
          </a:ln>
        </p:spPr>
        <p:txBody>
          <a:bodyPr lIns="0" tIns="0" rIns="0" bIns="0"/>
          <a:lstStyle/>
          <a:p>
            <a:pPr marL="2403475" lvl="0" indent="-2403475" defTabSz="4806950">
              <a:defRPr sz="21000"/>
            </a:pPr>
            <a:endParaRPr/>
          </a:p>
        </p:txBody>
      </p:sp>
      <p:sp>
        <p:nvSpPr>
          <p:cNvPr id="22" name="Shape 22"/>
          <p:cNvSpPr/>
          <p:nvPr/>
        </p:nvSpPr>
        <p:spPr>
          <a:xfrm>
            <a:off x="681136" y="14556088"/>
            <a:ext cx="13313967" cy="4388149"/>
          </a:xfrm>
          <a:prstGeom prst="rect">
            <a:avLst/>
          </a:prstGeom>
          <a:ln w="76200">
            <a:solidFill/>
            <a:round/>
          </a:ln>
        </p:spPr>
        <p:txBody>
          <a:bodyPr lIns="0" tIns="0" rIns="0" bIns="0"/>
          <a:lstStyle/>
          <a:p>
            <a:pPr marL="2403475" lvl="0" indent="-2403475" defTabSz="4806950">
              <a:defRPr sz="21000"/>
            </a:pPr>
            <a:endParaRPr/>
          </a:p>
        </p:txBody>
      </p:sp>
      <p:sp>
        <p:nvSpPr>
          <p:cNvPr id="23" name="Shape 23"/>
          <p:cNvSpPr/>
          <p:nvPr/>
        </p:nvSpPr>
        <p:spPr>
          <a:xfrm>
            <a:off x="2667694" y="14514572"/>
            <a:ext cx="934085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pPr lvl="0">
              <a:defRPr sz="1800" b="0"/>
            </a:pPr>
            <a:r>
              <a:rPr sz="4000" b="1"/>
              <a:t>Purpose</a:t>
            </a:r>
          </a:p>
        </p:txBody>
      </p:sp>
      <p:sp>
        <p:nvSpPr>
          <p:cNvPr id="24" name="Shape 24"/>
          <p:cNvSpPr/>
          <p:nvPr/>
        </p:nvSpPr>
        <p:spPr>
          <a:xfrm>
            <a:off x="31801494" y="16363078"/>
            <a:ext cx="934085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pPr lvl="0">
              <a:defRPr sz="1800" b="0"/>
            </a:pPr>
            <a:r>
              <a:rPr sz="4000" b="1"/>
              <a:t>Discussions and Conclusions</a:t>
            </a:r>
          </a:p>
        </p:txBody>
      </p:sp>
      <p:sp>
        <p:nvSpPr>
          <p:cNvPr id="25" name="Shape 25"/>
          <p:cNvSpPr/>
          <p:nvPr/>
        </p:nvSpPr>
        <p:spPr>
          <a:xfrm>
            <a:off x="31801494" y="6751546"/>
            <a:ext cx="934085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pPr lvl="0">
              <a:defRPr sz="1800" b="0"/>
            </a:pPr>
            <a:r>
              <a:rPr sz="4000" b="1"/>
              <a:t>Results: Observations in Clinical Setting</a:t>
            </a:r>
          </a:p>
        </p:txBody>
      </p:sp>
      <p:sp>
        <p:nvSpPr>
          <p:cNvPr id="26" name="Shape 26"/>
          <p:cNvSpPr/>
          <p:nvPr/>
        </p:nvSpPr>
        <p:spPr>
          <a:xfrm>
            <a:off x="31584199" y="26079679"/>
            <a:ext cx="9340851"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b="1"/>
            </a:lvl1pPr>
          </a:lstStyle>
          <a:p>
            <a:pPr lvl="0">
              <a:defRPr sz="1800" b="0"/>
            </a:pPr>
            <a:r>
              <a:rPr sz="4000" b="1" dirty="0"/>
              <a:t>References</a:t>
            </a:r>
          </a:p>
        </p:txBody>
      </p:sp>
      <p:sp>
        <p:nvSpPr>
          <p:cNvPr id="27" name="Shape 27"/>
          <p:cNvSpPr/>
          <p:nvPr/>
        </p:nvSpPr>
        <p:spPr>
          <a:xfrm>
            <a:off x="1127095" y="7770714"/>
            <a:ext cx="12422049" cy="6187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600"/>
              <a:t>I traveled to Ecuador seeking to learn about the healthcare system and the many different factors that play into it’s structure and function. I also planned to gain first hand, clinical experience so that I could use that to compare and contrast the system in the US with that of Ecuador.</a:t>
            </a:r>
          </a:p>
          <a:p>
            <a:pPr lvl="0">
              <a:defRPr sz="1800"/>
            </a:pPr>
            <a:endParaRPr sz="2600"/>
          </a:p>
          <a:p>
            <a:pPr lvl="0">
              <a:defRPr sz="1800"/>
            </a:pPr>
            <a:r>
              <a:rPr sz="2600"/>
              <a:t>Ecuador is currently in the midst of a healthcare system reform, not that different from the changes being made in the US. President Correa of Ecuador sought to expand healthcare availability and access for the citizens of Ecuador and did this through a hybrid system comprised of three tiers, half of which is nationalized while the other half is based on a capitalist system (see flow chart).</a:t>
            </a:r>
          </a:p>
          <a:p>
            <a:pPr lvl="0">
              <a:defRPr sz="1800"/>
            </a:pPr>
            <a:endParaRPr sz="2600"/>
          </a:p>
          <a:p>
            <a:pPr lvl="0">
              <a:defRPr sz="1800"/>
            </a:pPr>
            <a:r>
              <a:rPr sz="2600"/>
              <a:t>This contrasts the the US system which is largely still capitalist, however which contains expanded government programs, as well as a new healthcare exchange containing private insurance plans that are government regulated and standardized to increase availability.</a:t>
            </a:r>
          </a:p>
        </p:txBody>
      </p:sp>
      <p:grpSp>
        <p:nvGrpSpPr>
          <p:cNvPr id="51" name="Group 51"/>
          <p:cNvGrpSpPr/>
          <p:nvPr/>
        </p:nvGrpSpPr>
        <p:grpSpPr>
          <a:xfrm>
            <a:off x="15894919" y="7103528"/>
            <a:ext cx="12084098" cy="8059018"/>
            <a:chOff x="0" y="-48248"/>
            <a:chExt cx="12084097" cy="8059016"/>
          </a:xfrm>
        </p:grpSpPr>
        <p:sp>
          <p:nvSpPr>
            <p:cNvPr id="28" name="Shape 28"/>
            <p:cNvSpPr/>
            <p:nvPr/>
          </p:nvSpPr>
          <p:spPr>
            <a:xfrm flipV="1">
              <a:off x="5752750" y="1227014"/>
              <a:ext cx="1" cy="6783755"/>
            </a:xfrm>
            <a:prstGeom prst="line">
              <a:avLst/>
            </a:prstGeom>
            <a:noFill/>
            <a:ln w="25400" cap="flat">
              <a:solidFill>
                <a:srgbClr val="939393"/>
              </a:solidFill>
              <a:prstDash val="solid"/>
              <a:miter lim="400000"/>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29" name="Shape 29"/>
            <p:cNvSpPr/>
            <p:nvPr/>
          </p:nvSpPr>
          <p:spPr>
            <a:xfrm>
              <a:off x="1846132" y="733281"/>
              <a:ext cx="1282750" cy="6155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584200">
                <a:defRPr sz="3600">
                  <a:latin typeface="Times New Roman"/>
                  <a:ea typeface="Times New Roman"/>
                  <a:cs typeface="Times New Roman"/>
                  <a:sym typeface="Times New Roman"/>
                </a:defRPr>
              </a:lvl1pPr>
            </a:lstStyle>
            <a:p>
              <a:pPr lvl="0">
                <a:defRPr sz="1800"/>
              </a:pPr>
              <a:r>
                <a:rPr sz="3600"/>
                <a:t>Public</a:t>
              </a:r>
            </a:p>
          </p:txBody>
        </p:sp>
        <p:sp>
          <p:nvSpPr>
            <p:cNvPr id="30" name="Shape 30"/>
            <p:cNvSpPr/>
            <p:nvPr/>
          </p:nvSpPr>
          <p:spPr>
            <a:xfrm>
              <a:off x="8376880" y="733281"/>
              <a:ext cx="1409329" cy="6155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584200">
                <a:defRPr sz="3600">
                  <a:latin typeface="Times New Roman"/>
                  <a:ea typeface="Times New Roman"/>
                  <a:cs typeface="Times New Roman"/>
                  <a:sym typeface="Times New Roman"/>
                </a:defRPr>
              </a:lvl1pPr>
            </a:lstStyle>
            <a:p>
              <a:pPr lvl="0">
                <a:defRPr sz="1800"/>
              </a:pPr>
              <a:r>
                <a:rPr sz="3600"/>
                <a:t>Private</a:t>
              </a:r>
            </a:p>
          </p:txBody>
        </p:sp>
        <p:sp>
          <p:nvSpPr>
            <p:cNvPr id="31" name="Shape 31"/>
            <p:cNvSpPr/>
            <p:nvPr/>
          </p:nvSpPr>
          <p:spPr>
            <a:xfrm>
              <a:off x="2873200" y="1666500"/>
              <a:ext cx="1511504" cy="647701"/>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IESS</a:t>
              </a:r>
            </a:p>
          </p:txBody>
        </p:sp>
        <p:sp>
          <p:nvSpPr>
            <p:cNvPr id="32" name="Shape 32"/>
            <p:cNvSpPr/>
            <p:nvPr/>
          </p:nvSpPr>
          <p:spPr>
            <a:xfrm>
              <a:off x="0" y="1666500"/>
              <a:ext cx="1511504" cy="647701"/>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MoH</a:t>
              </a:r>
            </a:p>
          </p:txBody>
        </p:sp>
        <p:sp>
          <p:nvSpPr>
            <p:cNvPr id="33" name="Shape 33"/>
            <p:cNvSpPr/>
            <p:nvPr/>
          </p:nvSpPr>
          <p:spPr>
            <a:xfrm>
              <a:off x="4858377" y="3762932"/>
              <a:ext cx="1788747" cy="1016472"/>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Employees/ Employer</a:t>
              </a:r>
            </a:p>
          </p:txBody>
        </p:sp>
        <p:sp>
          <p:nvSpPr>
            <p:cNvPr id="34" name="Shape 34"/>
            <p:cNvSpPr/>
            <p:nvPr/>
          </p:nvSpPr>
          <p:spPr>
            <a:xfrm>
              <a:off x="7120797" y="1482115"/>
              <a:ext cx="2255395" cy="1016472"/>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Private Health Insurance</a:t>
              </a:r>
            </a:p>
          </p:txBody>
        </p:sp>
        <p:sp>
          <p:nvSpPr>
            <p:cNvPr id="35" name="Shape 35"/>
            <p:cNvSpPr/>
            <p:nvPr/>
          </p:nvSpPr>
          <p:spPr>
            <a:xfrm>
              <a:off x="10155665" y="1475765"/>
              <a:ext cx="1511504" cy="1029172"/>
            </a:xfrm>
            <a:prstGeom prst="roundRect">
              <a:avLst>
                <a:gd name="adj" fmla="val 18510"/>
              </a:avLst>
            </a:prstGeom>
            <a:no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Out of Pocket</a:t>
              </a:r>
            </a:p>
          </p:txBody>
        </p:sp>
        <p:sp>
          <p:nvSpPr>
            <p:cNvPr id="36" name="Shape 36"/>
            <p:cNvSpPr/>
            <p:nvPr/>
          </p:nvSpPr>
          <p:spPr>
            <a:xfrm>
              <a:off x="7953847" y="6964122"/>
              <a:ext cx="2255395" cy="1016472"/>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Private Providers</a:t>
              </a:r>
            </a:p>
          </p:txBody>
        </p:sp>
        <p:sp>
          <p:nvSpPr>
            <p:cNvPr id="37" name="Shape 37"/>
            <p:cNvSpPr/>
            <p:nvPr/>
          </p:nvSpPr>
          <p:spPr>
            <a:xfrm flipH="1">
              <a:off x="9950616" y="2620558"/>
              <a:ext cx="984158" cy="4227405"/>
            </a:xfrm>
            <a:prstGeom prst="line">
              <a:avLst/>
            </a:prstGeom>
            <a:noFill/>
            <a:ln w="508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38" name="Shape 38"/>
            <p:cNvSpPr/>
            <p:nvPr/>
          </p:nvSpPr>
          <p:spPr>
            <a:xfrm>
              <a:off x="10506165" y="4557940"/>
              <a:ext cx="1577933" cy="79931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lgn="ctr" defTabSz="584200">
                <a:defRPr sz="1800"/>
              </a:pPr>
              <a:r>
                <a:rPr sz="2500">
                  <a:latin typeface="Times New Roman"/>
                  <a:ea typeface="Times New Roman"/>
                  <a:cs typeface="Times New Roman"/>
                  <a:sym typeface="Times New Roman"/>
                </a:rPr>
                <a:t>$20-50 per</a:t>
              </a:r>
            </a:p>
            <a:p>
              <a:pPr lvl="0" algn="ctr" defTabSz="584200">
                <a:defRPr sz="1800"/>
              </a:pPr>
              <a:r>
                <a:rPr sz="2500">
                  <a:latin typeface="Times New Roman"/>
                  <a:ea typeface="Times New Roman"/>
                  <a:cs typeface="Times New Roman"/>
                  <a:sym typeface="Times New Roman"/>
                </a:rPr>
                <a:t>consult</a:t>
              </a:r>
            </a:p>
          </p:txBody>
        </p:sp>
        <p:sp>
          <p:nvSpPr>
            <p:cNvPr id="39" name="Shape 39"/>
            <p:cNvSpPr/>
            <p:nvPr/>
          </p:nvSpPr>
          <p:spPr>
            <a:xfrm>
              <a:off x="6232060" y="4827889"/>
              <a:ext cx="1738797" cy="2019039"/>
            </a:xfrm>
            <a:prstGeom prst="line">
              <a:avLst/>
            </a:prstGeom>
            <a:noFill/>
            <a:ln w="1651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40" name="Shape 40"/>
            <p:cNvSpPr/>
            <p:nvPr/>
          </p:nvSpPr>
          <p:spPr>
            <a:xfrm>
              <a:off x="2873200" y="7030114"/>
              <a:ext cx="1511504" cy="884488"/>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IESS Facilities</a:t>
              </a:r>
            </a:p>
          </p:txBody>
        </p:sp>
        <p:sp>
          <p:nvSpPr>
            <p:cNvPr id="93" name="Shape 93"/>
            <p:cNvSpPr/>
            <p:nvPr/>
          </p:nvSpPr>
          <p:spPr>
            <a:xfrm>
              <a:off x="4387165" y="2097459"/>
              <a:ext cx="717539" cy="1614073"/>
            </a:xfrm>
            <a:custGeom>
              <a:avLst/>
              <a:gdLst/>
              <a:ahLst/>
              <a:cxnLst>
                <a:cxn ang="0">
                  <a:pos x="wd2" y="hd2"/>
                </a:cxn>
                <a:cxn ang="5400000">
                  <a:pos x="wd2" y="hd2"/>
                </a:cxn>
                <a:cxn ang="10800000">
                  <a:pos x="wd2" y="hd2"/>
                </a:cxn>
                <a:cxn ang="16200000">
                  <a:pos x="wd2" y="hd2"/>
                </a:cxn>
              </a:cxnLst>
              <a:rect l="0" t="0" r="r" b="b"/>
              <a:pathLst>
                <a:path w="18329" h="21600" extrusionOk="0">
                  <a:moveTo>
                    <a:pt x="16470" y="21600"/>
                  </a:moveTo>
                  <a:cubicBezTo>
                    <a:pt x="21600" y="13178"/>
                    <a:pt x="16110" y="5978"/>
                    <a:pt x="0" y="0"/>
                  </a:cubicBezTo>
                </a:path>
              </a:pathLst>
            </a:custGeom>
            <a:noFill/>
            <a:ln w="76200" cap="flat">
              <a:solidFill>
                <a:srgbClr val="000000"/>
              </a:solidFill>
              <a:prstDash val="solid"/>
              <a:miter lim="400000"/>
              <a:tailEnd type="stealth" w="med" len="med"/>
            </a:ln>
            <a:effectLst/>
          </p:spPr>
          <p:txBody>
            <a:bodyPr/>
            <a:lstStyle/>
            <a:p>
              <a:pPr lvl="0"/>
              <a:endParaRPr/>
            </a:p>
          </p:txBody>
        </p:sp>
        <p:sp>
          <p:nvSpPr>
            <p:cNvPr id="94" name="Shape 94"/>
            <p:cNvSpPr/>
            <p:nvPr/>
          </p:nvSpPr>
          <p:spPr>
            <a:xfrm>
              <a:off x="3998542" y="2326607"/>
              <a:ext cx="800613" cy="1541877"/>
            </a:xfrm>
            <a:custGeom>
              <a:avLst/>
              <a:gdLst/>
              <a:ahLst/>
              <a:cxnLst>
                <a:cxn ang="0">
                  <a:pos x="wd2" y="hd2"/>
                </a:cxn>
                <a:cxn ang="5400000">
                  <a:pos x="wd2" y="hd2"/>
                </a:cxn>
                <a:cxn ang="10800000">
                  <a:pos x="wd2" y="hd2"/>
                </a:cxn>
                <a:cxn ang="16200000">
                  <a:pos x="wd2" y="hd2"/>
                </a:cxn>
              </a:cxnLst>
              <a:rect l="0" t="0" r="r" b="b"/>
              <a:pathLst>
                <a:path w="18656" h="21600" extrusionOk="0">
                  <a:moveTo>
                    <a:pt x="18656" y="21600"/>
                  </a:moveTo>
                  <a:cubicBezTo>
                    <a:pt x="2807" y="17901"/>
                    <a:pt x="-2944" y="10701"/>
                    <a:pt x="1404" y="0"/>
                  </a:cubicBezTo>
                </a:path>
              </a:pathLst>
            </a:custGeom>
            <a:noFill/>
            <a:ln w="76200" cap="flat">
              <a:solidFill>
                <a:srgbClr val="000000"/>
              </a:solidFill>
              <a:prstDash val="solid"/>
              <a:miter lim="400000"/>
              <a:headEnd type="stealth" w="med" len="med"/>
            </a:ln>
            <a:effectLst/>
          </p:spPr>
          <p:txBody>
            <a:bodyPr/>
            <a:lstStyle/>
            <a:p>
              <a:pPr lvl="0"/>
              <a:endParaRPr/>
            </a:p>
          </p:txBody>
        </p:sp>
        <p:sp>
          <p:nvSpPr>
            <p:cNvPr id="43" name="Shape 43"/>
            <p:cNvSpPr/>
            <p:nvPr/>
          </p:nvSpPr>
          <p:spPr>
            <a:xfrm flipH="1">
              <a:off x="4325261" y="4822068"/>
              <a:ext cx="1070141" cy="2224313"/>
            </a:xfrm>
            <a:prstGeom prst="line">
              <a:avLst/>
            </a:prstGeom>
            <a:noFill/>
            <a:ln w="1397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44" name="Shape 44"/>
            <p:cNvSpPr/>
            <p:nvPr/>
          </p:nvSpPr>
          <p:spPr>
            <a:xfrm>
              <a:off x="0" y="7030114"/>
              <a:ext cx="1511504" cy="884488"/>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Public Providers</a:t>
              </a:r>
            </a:p>
          </p:txBody>
        </p:sp>
        <p:sp>
          <p:nvSpPr>
            <p:cNvPr id="45" name="Shape 45"/>
            <p:cNvSpPr/>
            <p:nvPr/>
          </p:nvSpPr>
          <p:spPr>
            <a:xfrm flipH="1">
              <a:off x="1528692" y="4253884"/>
              <a:ext cx="3277955" cy="2643042"/>
            </a:xfrm>
            <a:prstGeom prst="line">
              <a:avLst/>
            </a:prstGeom>
            <a:noFill/>
            <a:ln w="381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46" name="Shape 46"/>
            <p:cNvSpPr/>
            <p:nvPr/>
          </p:nvSpPr>
          <p:spPr>
            <a:xfrm flipH="1">
              <a:off x="755751" y="2342294"/>
              <a:ext cx="1" cy="4659728"/>
            </a:xfrm>
            <a:prstGeom prst="line">
              <a:avLst/>
            </a:prstGeom>
            <a:noFill/>
            <a:ln w="1397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47" name="Shape 47"/>
            <p:cNvSpPr/>
            <p:nvPr/>
          </p:nvSpPr>
          <p:spPr>
            <a:xfrm>
              <a:off x="231448" y="4009504"/>
              <a:ext cx="1048607" cy="523328"/>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500">
                  <a:latin typeface="Times New Roman"/>
                  <a:ea typeface="Times New Roman"/>
                  <a:cs typeface="Times New Roman"/>
                  <a:sym typeface="Times New Roman"/>
                </a:defRPr>
              </a:lvl1pPr>
            </a:lstStyle>
            <a:p>
              <a:pPr lvl="0">
                <a:defRPr sz="1800"/>
              </a:pPr>
              <a:r>
                <a:rPr sz="2500"/>
                <a:t>FREE</a:t>
              </a:r>
            </a:p>
          </p:txBody>
        </p:sp>
        <p:sp>
          <p:nvSpPr>
            <p:cNvPr id="95" name="Shape 95"/>
            <p:cNvSpPr/>
            <p:nvPr/>
          </p:nvSpPr>
          <p:spPr>
            <a:xfrm>
              <a:off x="6739370" y="2539782"/>
              <a:ext cx="652819" cy="1373386"/>
            </a:xfrm>
            <a:custGeom>
              <a:avLst/>
              <a:gdLst/>
              <a:ahLst/>
              <a:cxnLst>
                <a:cxn ang="0">
                  <a:pos x="wd2" y="hd2"/>
                </a:cxn>
                <a:cxn ang="5400000">
                  <a:pos x="wd2" y="hd2"/>
                </a:cxn>
                <a:cxn ang="10800000">
                  <a:pos x="wd2" y="hd2"/>
                </a:cxn>
                <a:cxn ang="16200000">
                  <a:pos x="wd2" y="hd2"/>
                </a:cxn>
              </a:cxnLst>
              <a:rect l="0" t="0" r="r" b="b"/>
              <a:pathLst>
                <a:path w="18576" h="21600" extrusionOk="0">
                  <a:moveTo>
                    <a:pt x="0" y="21600"/>
                  </a:moveTo>
                  <a:cubicBezTo>
                    <a:pt x="15910" y="16757"/>
                    <a:pt x="21600" y="9557"/>
                    <a:pt x="17069" y="0"/>
                  </a:cubicBezTo>
                </a:path>
              </a:pathLst>
            </a:custGeom>
            <a:noFill/>
            <a:ln w="76200" cap="flat">
              <a:solidFill>
                <a:srgbClr val="000000"/>
              </a:solidFill>
              <a:prstDash val="solid"/>
              <a:miter lim="400000"/>
              <a:headEnd type="stealth" w="med" len="med"/>
            </a:ln>
            <a:effectLst/>
          </p:spPr>
          <p:txBody>
            <a:bodyPr/>
            <a:lstStyle/>
            <a:p>
              <a:pPr lvl="0"/>
              <a:endParaRPr/>
            </a:p>
          </p:txBody>
        </p:sp>
        <p:sp>
          <p:nvSpPr>
            <p:cNvPr id="96" name="Shape 96"/>
            <p:cNvSpPr/>
            <p:nvPr/>
          </p:nvSpPr>
          <p:spPr>
            <a:xfrm>
              <a:off x="6146917" y="2359102"/>
              <a:ext cx="907217" cy="1336852"/>
            </a:xfrm>
            <a:custGeom>
              <a:avLst/>
              <a:gdLst/>
              <a:ahLst/>
              <a:cxnLst>
                <a:cxn ang="0">
                  <a:pos x="wd2" y="hd2"/>
                </a:cxn>
                <a:cxn ang="5400000">
                  <a:pos x="wd2" y="hd2"/>
                </a:cxn>
                <a:cxn ang="10800000">
                  <a:pos x="wd2" y="hd2"/>
                </a:cxn>
                <a:cxn ang="16200000">
                  <a:pos x="wd2" y="hd2"/>
                </a:cxn>
              </a:cxnLst>
              <a:rect l="0" t="0" r="r" b="b"/>
              <a:pathLst>
                <a:path w="19059" h="21600" extrusionOk="0">
                  <a:moveTo>
                    <a:pt x="19059" y="0"/>
                  </a:moveTo>
                  <a:cubicBezTo>
                    <a:pt x="3489" y="3688"/>
                    <a:pt x="-2541" y="10888"/>
                    <a:pt x="968" y="21600"/>
                  </a:cubicBezTo>
                </a:path>
              </a:pathLst>
            </a:custGeom>
            <a:noFill/>
            <a:ln w="76200" cap="flat">
              <a:solidFill>
                <a:srgbClr val="000000"/>
              </a:solidFill>
              <a:prstDash val="solid"/>
              <a:miter lim="400000"/>
              <a:headEnd type="stealth" w="med" len="med"/>
            </a:ln>
            <a:effectLst/>
          </p:spPr>
          <p:txBody>
            <a:bodyPr/>
            <a:lstStyle/>
            <a:p>
              <a:pPr lvl="0"/>
              <a:endParaRPr/>
            </a:p>
          </p:txBody>
        </p:sp>
        <p:sp>
          <p:nvSpPr>
            <p:cNvPr id="50" name="Shape 50"/>
            <p:cNvSpPr/>
            <p:nvPr/>
          </p:nvSpPr>
          <p:spPr>
            <a:xfrm>
              <a:off x="3836867" y="-48249"/>
              <a:ext cx="3831767" cy="11251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p>
              <a:pPr lvl="0" algn="ctr" defTabSz="584200">
                <a:defRPr sz="1800"/>
              </a:pPr>
              <a:r>
                <a:rPr sz="3900" b="1">
                  <a:latin typeface="Times New Roman"/>
                  <a:ea typeface="Times New Roman"/>
                  <a:cs typeface="Times New Roman"/>
                  <a:sym typeface="Times New Roman"/>
                </a:rPr>
                <a:t>Ecuador:</a:t>
              </a:r>
            </a:p>
            <a:p>
              <a:pPr lvl="0" algn="ctr" defTabSz="584200">
                <a:defRPr sz="1800"/>
              </a:pPr>
              <a:r>
                <a:rPr sz="3300" b="1">
                  <a:latin typeface="Times New Roman"/>
                  <a:ea typeface="Times New Roman"/>
                  <a:cs typeface="Times New Roman"/>
                  <a:sym typeface="Times New Roman"/>
                </a:rPr>
                <a:t>Three Tiered System</a:t>
              </a:r>
            </a:p>
          </p:txBody>
        </p:sp>
      </p:grpSp>
      <p:sp>
        <p:nvSpPr>
          <p:cNvPr id="52" name="Shape 52"/>
          <p:cNvSpPr/>
          <p:nvPr/>
        </p:nvSpPr>
        <p:spPr>
          <a:xfrm>
            <a:off x="15851412" y="15734030"/>
            <a:ext cx="12107215" cy="2669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400"/>
              <a:t>Above is a basic breakdown of Ecuador’s three tiered healthcare system. The system allows for citizen’s to continue to purchase private insurance should they have the means, however for the majority of the population that lacks the means, there are government subsidized options. Instituto Ecuatoriana Seguridad Social is the social security system. All employed citizen’s that contribute a portion of their salary is eligible for this coverage. In addition to IESS, all citizen’s regardless of work status can receive free care at public facilities through the Ministry of Health’s program. In the case of emergencies, all facilities must accept any patient.</a:t>
            </a:r>
          </a:p>
        </p:txBody>
      </p:sp>
      <p:grpSp>
        <p:nvGrpSpPr>
          <p:cNvPr id="82" name="Group 82"/>
          <p:cNvGrpSpPr/>
          <p:nvPr/>
        </p:nvGrpSpPr>
        <p:grpSpPr>
          <a:xfrm>
            <a:off x="15870029" y="20171441"/>
            <a:ext cx="12069980" cy="7845346"/>
            <a:chOff x="0" y="-2179"/>
            <a:chExt cx="12069978" cy="7845344"/>
          </a:xfrm>
        </p:grpSpPr>
        <p:sp>
          <p:nvSpPr>
            <p:cNvPr id="53" name="Shape 53"/>
            <p:cNvSpPr/>
            <p:nvPr/>
          </p:nvSpPr>
          <p:spPr>
            <a:xfrm flipV="1">
              <a:off x="5972160" y="1019672"/>
              <a:ext cx="1" cy="6823494"/>
            </a:xfrm>
            <a:prstGeom prst="line">
              <a:avLst/>
            </a:prstGeom>
            <a:noFill/>
            <a:ln w="25400" cap="flat">
              <a:solidFill>
                <a:srgbClr val="939393"/>
              </a:solidFill>
              <a:prstDash val="solid"/>
              <a:miter lim="400000"/>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54" name="Shape 54"/>
            <p:cNvSpPr/>
            <p:nvPr/>
          </p:nvSpPr>
          <p:spPr>
            <a:xfrm>
              <a:off x="1750834" y="525939"/>
              <a:ext cx="1282751" cy="6155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584200">
                <a:defRPr sz="3600">
                  <a:latin typeface="Times New Roman"/>
                  <a:ea typeface="Times New Roman"/>
                  <a:cs typeface="Times New Roman"/>
                  <a:sym typeface="Times New Roman"/>
                </a:defRPr>
              </a:lvl1pPr>
            </a:lstStyle>
            <a:p>
              <a:pPr lvl="0">
                <a:defRPr sz="1800"/>
              </a:pPr>
              <a:r>
                <a:rPr sz="3600"/>
                <a:t>Public</a:t>
              </a:r>
            </a:p>
          </p:txBody>
        </p:sp>
        <p:sp>
          <p:nvSpPr>
            <p:cNvPr id="55" name="Shape 55"/>
            <p:cNvSpPr/>
            <p:nvPr/>
          </p:nvSpPr>
          <p:spPr>
            <a:xfrm>
              <a:off x="8847447" y="525939"/>
              <a:ext cx="1409329" cy="6155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584200">
                <a:defRPr sz="3600">
                  <a:latin typeface="Times New Roman"/>
                  <a:ea typeface="Times New Roman"/>
                  <a:cs typeface="Times New Roman"/>
                  <a:sym typeface="Times New Roman"/>
                </a:defRPr>
              </a:lvl1pPr>
            </a:lstStyle>
            <a:p>
              <a:pPr lvl="0">
                <a:defRPr sz="1800"/>
              </a:pPr>
              <a:r>
                <a:rPr sz="3600"/>
                <a:t>Private</a:t>
              </a:r>
            </a:p>
          </p:txBody>
        </p:sp>
        <p:sp>
          <p:nvSpPr>
            <p:cNvPr id="56" name="Shape 56"/>
            <p:cNvSpPr/>
            <p:nvPr/>
          </p:nvSpPr>
          <p:spPr>
            <a:xfrm>
              <a:off x="5124055" y="3683249"/>
              <a:ext cx="1696211" cy="752251"/>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Exchanges</a:t>
              </a:r>
            </a:p>
          </p:txBody>
        </p:sp>
        <p:sp>
          <p:nvSpPr>
            <p:cNvPr id="57" name="Shape 57"/>
            <p:cNvSpPr/>
            <p:nvPr/>
          </p:nvSpPr>
          <p:spPr>
            <a:xfrm>
              <a:off x="8866261" y="2464816"/>
              <a:ext cx="1758318" cy="913834"/>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Private Insurance</a:t>
              </a:r>
            </a:p>
          </p:txBody>
        </p:sp>
        <p:sp>
          <p:nvSpPr>
            <p:cNvPr id="58" name="Shape 58"/>
            <p:cNvSpPr/>
            <p:nvPr/>
          </p:nvSpPr>
          <p:spPr>
            <a:xfrm>
              <a:off x="2692673" y="2384025"/>
              <a:ext cx="1821868" cy="1075416"/>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Government Insurance</a:t>
              </a:r>
            </a:p>
          </p:txBody>
        </p:sp>
        <p:sp>
          <p:nvSpPr>
            <p:cNvPr id="59" name="Shape 59"/>
            <p:cNvSpPr/>
            <p:nvPr/>
          </p:nvSpPr>
          <p:spPr>
            <a:xfrm>
              <a:off x="1642807" y="4834842"/>
              <a:ext cx="1498804" cy="635001"/>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Medicaid</a:t>
              </a:r>
            </a:p>
          </p:txBody>
        </p:sp>
        <p:sp>
          <p:nvSpPr>
            <p:cNvPr id="60" name="Shape 60"/>
            <p:cNvSpPr/>
            <p:nvPr/>
          </p:nvSpPr>
          <p:spPr>
            <a:xfrm>
              <a:off x="3994008" y="4834842"/>
              <a:ext cx="1498804" cy="635001"/>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Medicaid</a:t>
              </a:r>
            </a:p>
          </p:txBody>
        </p:sp>
        <p:sp>
          <p:nvSpPr>
            <p:cNvPr id="61" name="Shape 61"/>
            <p:cNvSpPr/>
            <p:nvPr/>
          </p:nvSpPr>
          <p:spPr>
            <a:xfrm>
              <a:off x="0" y="6611767"/>
              <a:ext cx="1696210" cy="913833"/>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Free Clinics</a:t>
              </a:r>
            </a:p>
          </p:txBody>
        </p:sp>
        <p:sp>
          <p:nvSpPr>
            <p:cNvPr id="62" name="Shape 62"/>
            <p:cNvSpPr/>
            <p:nvPr/>
          </p:nvSpPr>
          <p:spPr>
            <a:xfrm>
              <a:off x="0" y="2708554"/>
              <a:ext cx="1696211" cy="635001"/>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Uninsured</a:t>
              </a:r>
            </a:p>
          </p:txBody>
        </p:sp>
        <p:sp>
          <p:nvSpPr>
            <p:cNvPr id="63" name="Shape 63"/>
            <p:cNvSpPr/>
            <p:nvPr/>
          </p:nvSpPr>
          <p:spPr>
            <a:xfrm>
              <a:off x="2692673" y="6611767"/>
              <a:ext cx="1821868" cy="913833"/>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Select Providers</a:t>
              </a:r>
            </a:p>
          </p:txBody>
        </p:sp>
        <p:sp>
          <p:nvSpPr>
            <p:cNvPr id="64" name="Shape 64"/>
            <p:cNvSpPr/>
            <p:nvPr/>
          </p:nvSpPr>
          <p:spPr>
            <a:xfrm flipH="1">
              <a:off x="848104" y="3365733"/>
              <a:ext cx="1" cy="3223857"/>
            </a:xfrm>
            <a:prstGeom prst="line">
              <a:avLst/>
            </a:prstGeom>
            <a:noFill/>
            <a:ln w="635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65" name="Shape 65"/>
            <p:cNvSpPr/>
            <p:nvPr/>
          </p:nvSpPr>
          <p:spPr>
            <a:xfrm flipH="1">
              <a:off x="1398090" y="5520065"/>
              <a:ext cx="434578" cy="1076346"/>
            </a:xfrm>
            <a:prstGeom prst="line">
              <a:avLst/>
            </a:prstGeom>
            <a:noFill/>
            <a:ln w="381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66" name="Shape 66"/>
            <p:cNvSpPr/>
            <p:nvPr/>
          </p:nvSpPr>
          <p:spPr>
            <a:xfrm>
              <a:off x="2328658" y="5510614"/>
              <a:ext cx="676641" cy="1113876"/>
            </a:xfrm>
            <a:prstGeom prst="line">
              <a:avLst/>
            </a:prstGeom>
            <a:noFill/>
            <a:ln w="1016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67" name="Shape 67"/>
            <p:cNvSpPr/>
            <p:nvPr/>
          </p:nvSpPr>
          <p:spPr>
            <a:xfrm flipH="1">
              <a:off x="4178898" y="5537114"/>
              <a:ext cx="564512" cy="1060213"/>
            </a:xfrm>
            <a:prstGeom prst="line">
              <a:avLst/>
            </a:prstGeom>
            <a:noFill/>
            <a:ln w="1016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68" name="Shape 68"/>
            <p:cNvSpPr/>
            <p:nvPr/>
          </p:nvSpPr>
          <p:spPr>
            <a:xfrm>
              <a:off x="3666198" y="3515624"/>
              <a:ext cx="887010" cy="1292678"/>
            </a:xfrm>
            <a:prstGeom prst="line">
              <a:avLst/>
            </a:prstGeom>
            <a:noFill/>
            <a:ln w="1016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69" name="Shape 69"/>
            <p:cNvSpPr/>
            <p:nvPr/>
          </p:nvSpPr>
          <p:spPr>
            <a:xfrm flipH="1">
              <a:off x="2585518" y="3541206"/>
              <a:ext cx="882437" cy="1240626"/>
            </a:xfrm>
            <a:prstGeom prst="line">
              <a:avLst/>
            </a:prstGeom>
            <a:noFill/>
            <a:ln w="1016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70" name="Shape 70"/>
            <p:cNvSpPr/>
            <p:nvPr/>
          </p:nvSpPr>
          <p:spPr>
            <a:xfrm>
              <a:off x="4561456" y="2792576"/>
              <a:ext cx="890612" cy="890612"/>
            </a:xfrm>
            <a:prstGeom prst="line">
              <a:avLst/>
            </a:prstGeom>
            <a:noFill/>
            <a:ln w="1016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71" name="Shape 71"/>
            <p:cNvSpPr/>
            <p:nvPr/>
          </p:nvSpPr>
          <p:spPr>
            <a:xfrm>
              <a:off x="10248110" y="4520745"/>
              <a:ext cx="1821869" cy="913833"/>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Employers/ Employees</a:t>
              </a:r>
            </a:p>
          </p:txBody>
        </p:sp>
        <p:sp>
          <p:nvSpPr>
            <p:cNvPr id="72" name="Shape 72"/>
            <p:cNvSpPr/>
            <p:nvPr/>
          </p:nvSpPr>
          <p:spPr>
            <a:xfrm>
              <a:off x="9932230" y="6611767"/>
              <a:ext cx="1821868" cy="913833"/>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Network Providers</a:t>
              </a:r>
            </a:p>
          </p:txBody>
        </p:sp>
        <p:sp>
          <p:nvSpPr>
            <p:cNvPr id="73" name="Shape 73"/>
            <p:cNvSpPr/>
            <p:nvPr/>
          </p:nvSpPr>
          <p:spPr>
            <a:xfrm>
              <a:off x="7162338" y="6766257"/>
              <a:ext cx="1949428" cy="604855"/>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All Providers</a:t>
              </a:r>
            </a:p>
          </p:txBody>
        </p:sp>
        <p:sp>
          <p:nvSpPr>
            <p:cNvPr id="74" name="Shape 74"/>
            <p:cNvSpPr/>
            <p:nvPr/>
          </p:nvSpPr>
          <p:spPr>
            <a:xfrm>
              <a:off x="7022355" y="4841244"/>
              <a:ext cx="1696211" cy="913833"/>
            </a:xfrm>
            <a:prstGeom prst="rect">
              <a:avLst/>
            </a:prstGeom>
            <a:solidFill>
              <a:srgbClr val="FFFFFF"/>
            </a:solidFill>
            <a:ln w="12700" cap="flat">
              <a:solidFill>
                <a:srgbClr val="000000"/>
              </a:solidFill>
              <a:prstDash val="solid"/>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ctr" defTabSz="584200">
                <a:defRPr sz="2600">
                  <a:latin typeface="Times New Roman"/>
                  <a:ea typeface="Times New Roman"/>
                  <a:cs typeface="Times New Roman"/>
                  <a:sym typeface="Times New Roman"/>
                </a:defRPr>
              </a:lvl1pPr>
            </a:lstStyle>
            <a:p>
              <a:pPr lvl="0">
                <a:defRPr sz="1800"/>
              </a:pPr>
              <a:r>
                <a:rPr sz="2600"/>
                <a:t>Exchange Buyers</a:t>
              </a:r>
            </a:p>
          </p:txBody>
        </p:sp>
        <p:sp>
          <p:nvSpPr>
            <p:cNvPr id="75" name="Shape 75"/>
            <p:cNvSpPr/>
            <p:nvPr/>
          </p:nvSpPr>
          <p:spPr>
            <a:xfrm>
              <a:off x="11104029" y="5535170"/>
              <a:ext cx="1" cy="976005"/>
            </a:xfrm>
            <a:prstGeom prst="line">
              <a:avLst/>
            </a:prstGeom>
            <a:noFill/>
            <a:ln w="1016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76" name="Shape 76"/>
            <p:cNvSpPr/>
            <p:nvPr/>
          </p:nvSpPr>
          <p:spPr>
            <a:xfrm flipH="1">
              <a:off x="9155024" y="5535170"/>
              <a:ext cx="1284858" cy="1284858"/>
            </a:xfrm>
            <a:prstGeom prst="line">
              <a:avLst/>
            </a:pr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77" name="Shape 77"/>
            <p:cNvSpPr/>
            <p:nvPr/>
          </p:nvSpPr>
          <p:spPr>
            <a:xfrm>
              <a:off x="8018181" y="5839986"/>
              <a:ext cx="1" cy="841361"/>
            </a:xfrm>
            <a:prstGeom prst="line">
              <a:avLst/>
            </a:pr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78" name="Shape 78"/>
            <p:cNvSpPr/>
            <p:nvPr/>
          </p:nvSpPr>
          <p:spPr>
            <a:xfrm>
              <a:off x="8818472" y="5336173"/>
              <a:ext cx="1652529" cy="1175002"/>
            </a:xfrm>
            <a:prstGeom prst="line">
              <a:avLst/>
            </a:pr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79" name="Shape 79"/>
            <p:cNvSpPr/>
            <p:nvPr/>
          </p:nvSpPr>
          <p:spPr>
            <a:xfrm>
              <a:off x="6885767" y="4040643"/>
              <a:ext cx="817473" cy="817472"/>
            </a:xfrm>
            <a:prstGeom prst="line">
              <a:avLst/>
            </a:prstGeom>
            <a:noFill/>
            <a:ln w="762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80" name="Shape 80"/>
            <p:cNvSpPr/>
            <p:nvPr/>
          </p:nvSpPr>
          <p:spPr>
            <a:xfrm>
              <a:off x="9745419" y="3418896"/>
              <a:ext cx="621316" cy="1053119"/>
            </a:xfrm>
            <a:prstGeom prst="line">
              <a:avLst/>
            </a:prstGeom>
            <a:noFill/>
            <a:ln w="101600" cap="flat">
              <a:solidFill>
                <a:srgbClr val="000000"/>
              </a:solidFill>
              <a:prstDash val="solid"/>
              <a:miter lim="400000"/>
              <a:tailEnd type="stealth" w="med" len="med"/>
            </a:ln>
            <a:effectLst/>
          </p:spPr>
          <p:txBody>
            <a:bodyPr wrap="square" lIns="50800" tIns="50800" rIns="50800" bIns="50800" numCol="1" anchor="ctr">
              <a:noAutofit/>
            </a:bodyPr>
            <a:lstStyle/>
            <a:p>
              <a:pPr lvl="0" algn="ctr" defTabSz="584200">
                <a:defRPr>
                  <a:latin typeface="Helvetica Light"/>
                  <a:ea typeface="Helvetica Light"/>
                  <a:cs typeface="Helvetica Light"/>
                  <a:sym typeface="Helvetica Light"/>
                </a:defRPr>
              </a:pPr>
              <a:endParaRPr/>
            </a:p>
          </p:txBody>
        </p:sp>
        <p:sp>
          <p:nvSpPr>
            <p:cNvPr id="81" name="Shape 81"/>
            <p:cNvSpPr/>
            <p:nvPr/>
          </p:nvSpPr>
          <p:spPr>
            <a:xfrm>
              <a:off x="5419606" y="-2180"/>
              <a:ext cx="1105143" cy="6520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ctr" defTabSz="584200">
                <a:defRPr sz="3900">
                  <a:latin typeface="Times New Roman Bold"/>
                  <a:ea typeface="Times New Roman Bold"/>
                  <a:cs typeface="Times New Roman Bold"/>
                  <a:sym typeface="Times New Roman Bold"/>
                </a:defRPr>
              </a:lvl1pPr>
            </a:lstStyle>
            <a:p>
              <a:pPr lvl="0">
                <a:defRPr sz="1800"/>
              </a:pPr>
              <a:r>
                <a:rPr sz="3900"/>
                <a:t>USA</a:t>
              </a:r>
            </a:p>
          </p:txBody>
        </p:sp>
      </p:grpSp>
      <p:sp>
        <p:nvSpPr>
          <p:cNvPr id="83" name="Shape 83"/>
          <p:cNvSpPr/>
          <p:nvPr/>
        </p:nvSpPr>
        <p:spPr>
          <a:xfrm>
            <a:off x="15851412" y="28416178"/>
            <a:ext cx="12107215" cy="3037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400" dirty="0"/>
              <a:t>The above schematic is a basic illustration of access to healthcare in the US. The system continues to be largely based around private health insurance that is often provided the employer, should the employee agree to a certain level of contribution. Under the stipulations of the health reform there will be some expansion to Medicaid which is the current public offering for citizens near the poverty line that meet the necessary criteria. The most prominent change to the current system is the institution of government regulated health exchanges where citizens can go to purchase health insurance plans that have been standardized and certified by the government to ensure they are give more of the population access to care, regardless of demographics and health history.</a:t>
            </a:r>
          </a:p>
        </p:txBody>
      </p:sp>
      <p:sp>
        <p:nvSpPr>
          <p:cNvPr id="84" name="Shape 84"/>
          <p:cNvSpPr/>
          <p:nvPr/>
        </p:nvSpPr>
        <p:spPr>
          <a:xfrm flipH="1">
            <a:off x="22794873" y="22872795"/>
            <a:ext cx="1910206" cy="835462"/>
          </a:xfrm>
          <a:prstGeom prst="line">
            <a:avLst/>
          </a:prstGeom>
          <a:ln w="101600">
            <a:solidFill/>
            <a:miter lim="400000"/>
            <a:tailEnd type="stealth"/>
          </a:ln>
        </p:spPr>
        <p:txBody>
          <a:bodyPr lIns="50800" tIns="50800" rIns="50800" bIns="50800" anchor="ctr"/>
          <a:lstStyle/>
          <a:p>
            <a:pPr lvl="0" algn="ctr" defTabSz="584200">
              <a:defRPr>
                <a:latin typeface="Helvetica Light"/>
                <a:ea typeface="Helvetica Light"/>
                <a:cs typeface="Helvetica Light"/>
                <a:sym typeface="Helvetica Light"/>
              </a:defRPr>
            </a:pPr>
            <a:endParaRPr/>
          </a:p>
        </p:txBody>
      </p:sp>
      <p:graphicFrame>
        <p:nvGraphicFramePr>
          <p:cNvPr id="85" name="Table 85"/>
          <p:cNvGraphicFramePr/>
          <p:nvPr/>
        </p:nvGraphicFramePr>
        <p:xfrm>
          <a:off x="2221136" y="20290959"/>
          <a:ext cx="10233966" cy="7069358"/>
        </p:xfrm>
        <a:graphic>
          <a:graphicData uri="http://schemas.openxmlformats.org/drawingml/2006/table">
            <a:tbl>
              <a:tblPr firstRow="1" firstCol="1">
                <a:tableStyleId>{33BA23B1-9221-436E-865A-0063620EA4FD}</a:tableStyleId>
              </a:tblPr>
              <a:tblGrid>
                <a:gridCol w="3411322"/>
                <a:gridCol w="3411322"/>
                <a:gridCol w="3411322"/>
              </a:tblGrid>
              <a:tr h="635059">
                <a:tc>
                  <a:txBody>
                    <a:bodyPr/>
                    <a:lstStyle/>
                    <a:p>
                      <a:pPr lvl="0" algn="ctr" defTabSz="914400">
                        <a:defRPr sz="2600" i="0">
                          <a:latin typeface="Helvetica Light"/>
                          <a:ea typeface="Helvetica Light"/>
                          <a:cs typeface="Helvetica Light"/>
                          <a:sym typeface="Helvetica Light"/>
                        </a:defRPr>
                      </a:pPr>
                      <a:endParaRP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Ecuador</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United States</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767C85"/>
                    </a:solidFill>
                  </a:tcPr>
                </a:tc>
              </a:tr>
              <a:tr h="635059">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Population</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lvl="0" algn="ctr" defTabSz="914400">
                        <a:defRPr sz="1800" b="0" i="0"/>
                      </a:pPr>
                      <a:r>
                        <a:rPr sz="2600">
                          <a:latin typeface="Helvetica Light"/>
                          <a:ea typeface="Helvetica Light"/>
                          <a:cs typeface="Helvetica Light"/>
                          <a:sym typeface="Helvetica Light"/>
                        </a:rPr>
                        <a:t>15.2 Million</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a:txBody>
                    <a:bodyPr/>
                    <a:lstStyle/>
                    <a:p>
                      <a:pPr lvl="0" algn="ctr" defTabSz="914400">
                        <a:defRPr sz="1800" b="0" i="0"/>
                      </a:pPr>
                      <a:r>
                        <a:rPr sz="2600">
                          <a:latin typeface="Helvetica Light"/>
                          <a:ea typeface="Helvetica Light"/>
                          <a:cs typeface="Helvetica Light"/>
                          <a:sym typeface="Helvetica Light"/>
                        </a:rPr>
                        <a:t>317 Million</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1127230">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Population under 15 years old</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lvl="0" algn="ctr" defTabSz="914400">
                        <a:defRPr sz="1800" b="0" i="0"/>
                      </a:pPr>
                      <a:r>
                        <a:rPr sz="2600">
                          <a:latin typeface="Helvetica Light"/>
                          <a:ea typeface="Helvetica Light"/>
                          <a:cs typeface="Helvetica Light"/>
                          <a:sym typeface="Helvetica Light"/>
                        </a:rPr>
                        <a:t>30%</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a:txBody>
                    <a:bodyPr/>
                    <a:lstStyle/>
                    <a:p>
                      <a:pPr lvl="0" algn="ctr" defTabSz="914400">
                        <a:defRPr sz="1800" b="0" i="0"/>
                      </a:pPr>
                      <a:r>
                        <a:rPr sz="2600">
                          <a:latin typeface="Helvetica Light"/>
                          <a:ea typeface="Helvetica Light"/>
                          <a:cs typeface="Helvetica Light"/>
                          <a:sym typeface="Helvetica Light"/>
                        </a:rPr>
                        <a:t>20%</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1127230">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Population Distribution % Urban</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lvl="0" algn="ctr" defTabSz="914400">
                        <a:defRPr sz="1800" b="0" i="0"/>
                      </a:pPr>
                      <a:r>
                        <a:rPr sz="2600">
                          <a:latin typeface="Helvetica Light"/>
                          <a:ea typeface="Helvetica Light"/>
                          <a:cs typeface="Helvetica Light"/>
                          <a:sym typeface="Helvetica Light"/>
                        </a:rPr>
                        <a:t>67%</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a:txBody>
                    <a:bodyPr/>
                    <a:lstStyle/>
                    <a:p>
                      <a:pPr lvl="0" algn="ctr" defTabSz="914400">
                        <a:defRPr sz="1800" b="0" i="0"/>
                      </a:pPr>
                      <a:r>
                        <a:rPr sz="2600">
                          <a:latin typeface="Helvetica Light"/>
                          <a:ea typeface="Helvetica Light"/>
                          <a:cs typeface="Helvetica Light"/>
                          <a:sym typeface="Helvetica Light"/>
                        </a:rPr>
                        <a:t>84%</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1127230">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Life Expectancy
</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lvl="0" algn="ctr" defTabSz="914400">
                        <a:defRPr sz="1800" b="0" i="0"/>
                      </a:pPr>
                      <a:r>
                        <a:rPr sz="2600">
                          <a:latin typeface="Helvetica Light"/>
                          <a:ea typeface="Helvetica Light"/>
                          <a:cs typeface="Helvetica Light"/>
                          <a:sym typeface="Helvetica Light"/>
                        </a:rPr>
                        <a:t>76 years</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a:txBody>
                    <a:bodyPr/>
                    <a:lstStyle/>
                    <a:p>
                      <a:pPr lvl="0" algn="ctr" defTabSz="914400">
                        <a:defRPr sz="1800" b="0" i="0"/>
                      </a:pPr>
                      <a:r>
                        <a:rPr sz="2600">
                          <a:latin typeface="Helvetica Light"/>
                          <a:ea typeface="Helvetica Light"/>
                          <a:cs typeface="Helvetica Light"/>
                          <a:sym typeface="Helvetica Light"/>
                        </a:rPr>
                        <a:t>79.8 years</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1247755">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Maternal Mortality Ratio per 100,000 Live Births</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lvl="0" algn="ctr" defTabSz="914400">
                        <a:defRPr sz="1800" b="0" i="0"/>
                      </a:pPr>
                      <a:r>
                        <a:rPr sz="2600">
                          <a:latin typeface="Helvetica Light"/>
                          <a:ea typeface="Helvetica Light"/>
                          <a:cs typeface="Helvetica Light"/>
                          <a:sym typeface="Helvetica Light"/>
                        </a:rPr>
                        <a:t>87</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a:txBody>
                    <a:bodyPr/>
                    <a:lstStyle/>
                    <a:p>
                      <a:pPr lvl="0" algn="ctr" defTabSz="914400">
                        <a:defRPr sz="1800" b="0" i="0"/>
                      </a:pPr>
                      <a:r>
                        <a:rPr sz="2600">
                          <a:latin typeface="Helvetica Light"/>
                          <a:ea typeface="Helvetica Light"/>
                          <a:cs typeface="Helvetica Light"/>
                          <a:sym typeface="Helvetica Light"/>
                        </a:rPr>
                        <a:t>28</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r h="1127230">
                <a:tc>
                  <a:txBody>
                    <a:bodyPr/>
                    <a:lstStyle/>
                    <a:p>
                      <a:pPr lvl="0" algn="ctr" defTabSz="914400">
                        <a:defRPr sz="1800" b="0" i="0">
                          <a:solidFill>
                            <a:srgbClr val="000000"/>
                          </a:solidFill>
                        </a:defRPr>
                      </a:pPr>
                      <a:r>
                        <a:rPr sz="2600" b="1">
                          <a:solidFill>
                            <a:srgbClr val="FFFFFF"/>
                          </a:solidFill>
                          <a:latin typeface="Helvetica Light"/>
                          <a:ea typeface="Helvetica Light"/>
                          <a:cs typeface="Helvetica Light"/>
                          <a:sym typeface="Helvetica Light"/>
                        </a:rPr>
                        <a:t>Health Expenditure as % of GDP (2012)</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535761"/>
                    </a:solidFill>
                  </a:tcPr>
                </a:tc>
                <a:tc>
                  <a:txBody>
                    <a:bodyPr/>
                    <a:lstStyle/>
                    <a:p>
                      <a:pPr lvl="0" algn="ctr" defTabSz="914400">
                        <a:defRPr sz="1800" b="0" i="0"/>
                      </a:pPr>
                      <a:r>
                        <a:rPr sz="2600">
                          <a:latin typeface="Helvetica Light"/>
                          <a:ea typeface="Helvetica Light"/>
                          <a:cs typeface="Helvetica Light"/>
                          <a:sym typeface="Helvetica Light"/>
                        </a:rPr>
                        <a:t>6.4</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c>
                  <a:txBody>
                    <a:bodyPr/>
                    <a:lstStyle/>
                    <a:p>
                      <a:pPr lvl="0" algn="ctr" defTabSz="914400">
                        <a:defRPr sz="1800" b="0" i="0"/>
                      </a:pPr>
                      <a:r>
                        <a:rPr sz="2600">
                          <a:latin typeface="Helvetica Light"/>
                          <a:ea typeface="Helvetica Light"/>
                          <a:cs typeface="Helvetica Light"/>
                          <a:sym typeface="Helvetica Light"/>
                        </a:rPr>
                        <a:t>17.9</a:t>
                      </a:r>
                    </a:p>
                  </a:txBody>
                  <a:tcPr marL="50800" marR="50800" marT="50800" marB="50800" anchor="ctr" horzOverflow="overflow">
                    <a:lnL w="12700">
                      <a:solidFill>
                        <a:srgbClr val="FFFFFF"/>
                      </a:solidFill>
                      <a:miter lim="400000"/>
                    </a:lnL>
                    <a:lnR w="12700">
                      <a:solidFill>
                        <a:srgbClr val="FFFFFF"/>
                      </a:solidFill>
                      <a:miter lim="400000"/>
                    </a:lnR>
                    <a:lnT w="12700">
                      <a:solidFill>
                        <a:srgbClr val="FFFFFF"/>
                      </a:solidFill>
                      <a:miter lim="400000"/>
                    </a:lnT>
                    <a:lnB w="12700">
                      <a:solidFill>
                        <a:srgbClr val="FFFFFF"/>
                      </a:solidFill>
                      <a:miter lim="400000"/>
                    </a:lnB>
                    <a:solidFill>
                      <a:srgbClr val="D0D1D2"/>
                    </a:solidFill>
                  </a:tcPr>
                </a:tc>
              </a:tr>
            </a:tbl>
          </a:graphicData>
        </a:graphic>
      </p:graphicFrame>
      <p:sp>
        <p:nvSpPr>
          <p:cNvPr id="86" name="Shape 86"/>
          <p:cNvSpPr/>
          <p:nvPr/>
        </p:nvSpPr>
        <p:spPr>
          <a:xfrm>
            <a:off x="1127095" y="27457545"/>
            <a:ext cx="12422050" cy="1196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400" dirty="0"/>
              <a:t>These numbers provide a snapshot comparison of the two countries health systems, however the when considering the socioeconomic variations between the average citizens of these countries, the numbers alone do not provide a complete illustration of how much the two countries differ.</a:t>
            </a:r>
          </a:p>
        </p:txBody>
      </p:sp>
      <p:sp>
        <p:nvSpPr>
          <p:cNvPr id="87" name="Shape 87"/>
          <p:cNvSpPr/>
          <p:nvPr/>
        </p:nvSpPr>
        <p:spPr>
          <a:xfrm>
            <a:off x="1127095" y="29935010"/>
            <a:ext cx="12422050" cy="2301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400"/>
              <a:t>My trip as five weeks long and the time was split between learning medical spanish and working on clinical care. Our experiences with clinical care were largely at two locations, Hospital de los Valles (Private) and Subcentro de Salud en Tumbaco (Public). These two facilities were within a five minute drive of each other, yet they differed greatly in both patient demographics as well as level of care. While these offer only a small sample of the healthcare facilities in the country, I will use my experiences at each as anecdotal information to discuss my experience with the healthcare system.</a:t>
            </a:r>
          </a:p>
        </p:txBody>
      </p:sp>
      <p:sp>
        <p:nvSpPr>
          <p:cNvPr id="88" name="Shape 88"/>
          <p:cNvSpPr/>
          <p:nvPr/>
        </p:nvSpPr>
        <p:spPr>
          <a:xfrm>
            <a:off x="30133187" y="8018310"/>
            <a:ext cx="12599850" cy="7825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400" b="1" dirty="0"/>
              <a:t>Hospital de los Valles (Private Hospital)</a:t>
            </a:r>
          </a:p>
          <a:p>
            <a:pPr lvl="0">
              <a:defRPr sz="1800"/>
            </a:pPr>
            <a:endParaRPr sz="2400" b="1" dirty="0"/>
          </a:p>
          <a:p>
            <a:pPr lvl="0">
              <a:defRPr sz="1800"/>
            </a:pPr>
            <a:r>
              <a:rPr sz="2400" dirty="0"/>
              <a:t>I spent a large portion of my clinical time this this hospital,</a:t>
            </a:r>
          </a:p>
          <a:p>
            <a:pPr lvl="0">
              <a:defRPr sz="1800"/>
            </a:pPr>
            <a:r>
              <a:rPr sz="2400" dirty="0"/>
              <a:t>which was extremely nice and advanced. The hospital had </a:t>
            </a:r>
          </a:p>
          <a:p>
            <a:pPr lvl="0">
              <a:defRPr sz="1800"/>
            </a:pPr>
            <a:r>
              <a:rPr sz="2400" dirty="0"/>
              <a:t>everything that would be found in any major hospital in the US,</a:t>
            </a:r>
          </a:p>
          <a:p>
            <a:pPr lvl="0">
              <a:defRPr sz="1800"/>
            </a:pPr>
            <a:r>
              <a:rPr sz="2400" dirty="0"/>
              <a:t>and the level of care was fantastic. From my experience, doctors at Hospital de los Valles may have provided better quality of care then what is seen in major US hospitals. The patients at this hospital would typically have private health insurance, so the patient population was mainly middle to upper class.</a:t>
            </a:r>
          </a:p>
          <a:p>
            <a:pPr lvl="0">
              <a:defRPr sz="1800"/>
            </a:pPr>
            <a:endParaRPr sz="2400" dirty="0"/>
          </a:p>
          <a:p>
            <a:pPr lvl="0">
              <a:defRPr sz="1800"/>
            </a:pPr>
            <a:r>
              <a:rPr sz="2400" b="1" dirty="0" err="1"/>
              <a:t>Subcentro</a:t>
            </a:r>
            <a:r>
              <a:rPr sz="2400" b="1" dirty="0"/>
              <a:t> de </a:t>
            </a:r>
            <a:r>
              <a:rPr sz="2400" b="1" dirty="0" err="1"/>
              <a:t>Salud</a:t>
            </a:r>
            <a:r>
              <a:rPr sz="2400" b="1" dirty="0"/>
              <a:t> </a:t>
            </a:r>
            <a:r>
              <a:rPr sz="2400" b="1" dirty="0" err="1"/>
              <a:t>en</a:t>
            </a:r>
            <a:r>
              <a:rPr sz="2400" b="1" dirty="0"/>
              <a:t> </a:t>
            </a:r>
            <a:r>
              <a:rPr sz="2400" b="1" dirty="0" err="1"/>
              <a:t>Tumbaco</a:t>
            </a:r>
            <a:endParaRPr sz="2400" b="1" dirty="0"/>
          </a:p>
          <a:p>
            <a:pPr lvl="0">
              <a:defRPr sz="1800"/>
            </a:pPr>
            <a:endParaRPr sz="2400" b="1" dirty="0"/>
          </a:p>
          <a:p>
            <a:pPr lvl="0">
              <a:defRPr sz="1800"/>
            </a:pPr>
            <a:r>
              <a:rPr sz="2400" dirty="0"/>
              <a:t>I spent some of my clinical time helping at this clinic in order</a:t>
            </a:r>
          </a:p>
          <a:p>
            <a:pPr lvl="0">
              <a:defRPr sz="1800"/>
            </a:pPr>
            <a:r>
              <a:rPr sz="2400" dirty="0"/>
              <a:t>to see the contrast between public facilities and private facilities.</a:t>
            </a:r>
          </a:p>
          <a:p>
            <a:pPr lvl="0">
              <a:defRPr sz="1800"/>
            </a:pPr>
            <a:r>
              <a:rPr sz="2400" dirty="0"/>
              <a:t>While Hospital de los Valles resembled any US hospital, the </a:t>
            </a:r>
          </a:p>
          <a:p>
            <a:pPr lvl="0">
              <a:defRPr sz="1800"/>
            </a:pPr>
            <a:r>
              <a:rPr sz="2400" dirty="0" err="1"/>
              <a:t>subcentro</a:t>
            </a:r>
            <a:r>
              <a:rPr sz="2400" dirty="0"/>
              <a:t> was vastly different than the types of healthcare </a:t>
            </a:r>
          </a:p>
          <a:p>
            <a:pPr lvl="0">
              <a:defRPr sz="1800"/>
            </a:pPr>
            <a:r>
              <a:rPr sz="2400" dirty="0"/>
              <a:t>facilities to which I am accustomed. The medical supplies consisted of used water bottles filled with different topical agents and the need for care was high enough that even as a first year medical student I was permitted to provide whatever level of care with which I was comfortable. Wait times were also significantly longer which is standard for public facilities and the demographic was largely lower middle to low socioeconomic class.</a:t>
            </a:r>
          </a:p>
        </p:txBody>
      </p:sp>
      <p:pic>
        <p:nvPicPr>
          <p:cNvPr id="89" name="pasted-image.tif"/>
          <p:cNvPicPr/>
          <p:nvPr/>
        </p:nvPicPr>
        <p:blipFill>
          <a:blip r:embed="rId3">
            <a:extLst/>
          </a:blip>
          <a:stretch>
            <a:fillRect/>
          </a:stretch>
        </p:blipFill>
        <p:spPr>
          <a:xfrm>
            <a:off x="38228240" y="7492795"/>
            <a:ext cx="4569882" cy="1756441"/>
          </a:xfrm>
          <a:prstGeom prst="rect">
            <a:avLst/>
          </a:prstGeom>
          <a:ln w="12700">
            <a:miter lim="400000"/>
          </a:ln>
        </p:spPr>
      </p:pic>
      <p:pic>
        <p:nvPicPr>
          <p:cNvPr id="90" name="pasted-image.tif"/>
          <p:cNvPicPr/>
          <p:nvPr/>
        </p:nvPicPr>
        <p:blipFill>
          <a:blip r:embed="rId4">
            <a:extLst/>
          </a:blip>
          <a:stretch>
            <a:fillRect/>
          </a:stretch>
        </p:blipFill>
        <p:spPr>
          <a:xfrm>
            <a:off x="38228240" y="11088998"/>
            <a:ext cx="4448026" cy="2500098"/>
          </a:xfrm>
          <a:prstGeom prst="rect">
            <a:avLst/>
          </a:prstGeom>
          <a:ln w="12700">
            <a:miter lim="400000"/>
          </a:ln>
        </p:spPr>
      </p:pic>
      <p:sp>
        <p:nvSpPr>
          <p:cNvPr id="91" name="Shape 91"/>
          <p:cNvSpPr/>
          <p:nvPr/>
        </p:nvSpPr>
        <p:spPr>
          <a:xfrm>
            <a:off x="30171993" y="17345809"/>
            <a:ext cx="12599850" cy="7457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pPr>
            <a:r>
              <a:rPr sz="2400"/>
              <a:t>The goal of Ecuador’s national healthcare reform was to make healthcare accessible to all Ecuadoreans and in recents years major strides have been made towards this goal through government funding of public and IESS health facilities. This goal of providing healthcare for all citizens is the same goal at the core of the healthcare reform in the US. The approach to this goal in the US has been different as there is less room in the US system for government insured care.</a:t>
            </a:r>
          </a:p>
          <a:p>
            <a:pPr lvl="0">
              <a:defRPr sz="1800"/>
            </a:pPr>
            <a:endParaRPr sz="2400"/>
          </a:p>
          <a:p>
            <a:pPr lvl="0">
              <a:defRPr sz="1800"/>
            </a:pPr>
            <a:r>
              <a:rPr sz="2400" b="1"/>
              <a:t>Is Ecuador’s style of reform feasible in the US?</a:t>
            </a:r>
          </a:p>
          <a:p>
            <a:pPr lvl="0">
              <a:defRPr sz="1800"/>
            </a:pPr>
            <a:endParaRPr sz="2400" b="1"/>
          </a:p>
          <a:p>
            <a:pPr lvl="0">
              <a:defRPr sz="1800"/>
            </a:pPr>
            <a:r>
              <a:rPr sz="2400"/>
              <a:t>The short answer is probably not due to the immense differences in the socioeconomic make up of the populations. The Ecuadorean government has been able to create many public healthcare facilities to provide free care to low income populations, but the care at these facilities sufficiently inferior to that of private facilities and inferior to the level of care expected at all healthcare facilities in the US.  </a:t>
            </a:r>
          </a:p>
          <a:p>
            <a:pPr lvl="0">
              <a:defRPr sz="1800"/>
            </a:pPr>
            <a:endParaRPr sz="2400"/>
          </a:p>
          <a:p>
            <a:pPr lvl="0">
              <a:defRPr sz="1800"/>
            </a:pPr>
            <a:r>
              <a:rPr sz="2400"/>
              <a:t>Another major difference between healthcare in Ecuador and the US is cost of care and this is an area where the US differs from all other countries in the world. Healthcare in the US is far more expensive than that in Ecuador so the amount of money required to subsidize care costs the way the the Ecuadorean government has done in the public sector is simply unrealistic as cost per visit in the US are typically five times that in Ecuador. </a:t>
            </a:r>
          </a:p>
          <a:p>
            <a:pPr lvl="0">
              <a:defRPr sz="1800"/>
            </a:pPr>
            <a:endParaRPr sz="2400"/>
          </a:p>
        </p:txBody>
      </p:sp>
      <p:sp>
        <p:nvSpPr>
          <p:cNvPr id="92" name="Shape 92"/>
          <p:cNvSpPr/>
          <p:nvPr/>
        </p:nvSpPr>
        <p:spPr>
          <a:xfrm>
            <a:off x="30171993" y="26839092"/>
            <a:ext cx="12599850" cy="50717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187157" lvl="0" indent="-187157" defTabSz="457200">
              <a:spcBef>
                <a:spcPts val="800"/>
              </a:spcBef>
              <a:buSzPct val="100000"/>
              <a:buAutoNum type="arabicPeriod"/>
              <a:defRPr sz="1800"/>
            </a:pPr>
            <a:r>
              <a:rPr sz="2000" dirty="0">
                <a:solidFill>
                  <a:srgbClr val="323333"/>
                </a:solidFill>
                <a:latin typeface="Times New Roman"/>
                <a:ea typeface="Times New Roman"/>
                <a:cs typeface="Times New Roman"/>
                <a:sym typeface="Times New Roman"/>
              </a:rPr>
              <a:t> "Country Cooperation Strategy at a Glance." World Health Organization (</a:t>
            </a:r>
            <a:r>
              <a:rPr sz="2000" dirty="0" err="1">
                <a:solidFill>
                  <a:srgbClr val="323333"/>
                </a:solidFill>
                <a:latin typeface="Times New Roman"/>
                <a:ea typeface="Times New Roman"/>
                <a:cs typeface="Times New Roman"/>
                <a:sym typeface="Times New Roman"/>
              </a:rPr>
              <a:t>n.d.</a:t>
            </a:r>
            <a:r>
              <a:rPr sz="2000" dirty="0">
                <a:solidFill>
                  <a:srgbClr val="323333"/>
                </a:solidFill>
                <a:latin typeface="Times New Roman"/>
                <a:ea typeface="Times New Roman"/>
                <a:cs typeface="Times New Roman"/>
                <a:sym typeface="Times New Roman"/>
              </a:rPr>
              <a:t>): n. </a:t>
            </a:r>
            <a:r>
              <a:rPr sz="2000" dirty="0" err="1">
                <a:solidFill>
                  <a:srgbClr val="323333"/>
                </a:solidFill>
                <a:latin typeface="Times New Roman"/>
                <a:ea typeface="Times New Roman"/>
                <a:cs typeface="Times New Roman"/>
                <a:sym typeface="Times New Roman"/>
              </a:rPr>
              <a:t>pag</a:t>
            </a:r>
            <a:r>
              <a:rPr sz="2000" dirty="0">
                <a:solidFill>
                  <a:srgbClr val="323333"/>
                </a:solidFill>
                <a:latin typeface="Times New Roman"/>
                <a:ea typeface="Times New Roman"/>
                <a:cs typeface="Times New Roman"/>
                <a:sym typeface="Times New Roman"/>
              </a:rPr>
              <a:t>. May 2013. Web. Oct. 2014</a:t>
            </a:r>
          </a:p>
          <a:p>
            <a:pPr marL="187157" lvl="0" indent="-187157" defTabSz="457200">
              <a:spcBef>
                <a:spcPts val="800"/>
              </a:spcBef>
              <a:buSzPct val="100000"/>
              <a:buAutoNum type="arabicPeriod"/>
              <a:defRPr sz="1800"/>
            </a:pPr>
            <a:r>
              <a:rPr sz="2000" dirty="0">
                <a:solidFill>
                  <a:srgbClr val="323333"/>
                </a:solidFill>
                <a:latin typeface="Times New Roman"/>
                <a:ea typeface="Times New Roman"/>
                <a:cs typeface="Times New Roman"/>
                <a:sym typeface="Times New Roman"/>
              </a:rPr>
              <a:t> Lucio, Ruth, </a:t>
            </a:r>
            <a:r>
              <a:rPr sz="2000" dirty="0" err="1">
                <a:solidFill>
                  <a:srgbClr val="323333"/>
                </a:solidFill>
                <a:latin typeface="Times New Roman"/>
                <a:ea typeface="Times New Roman"/>
                <a:cs typeface="Times New Roman"/>
                <a:sym typeface="Times New Roman"/>
              </a:rPr>
              <a:t>Villacrés</a:t>
            </a:r>
            <a:r>
              <a:rPr sz="2000" dirty="0">
                <a:solidFill>
                  <a:srgbClr val="323333"/>
                </a:solidFill>
                <a:latin typeface="Times New Roman"/>
                <a:ea typeface="Times New Roman"/>
                <a:cs typeface="Times New Roman"/>
                <a:sym typeface="Times New Roman"/>
              </a:rPr>
              <a:t>, </a:t>
            </a:r>
            <a:r>
              <a:rPr sz="2000" dirty="0" err="1">
                <a:solidFill>
                  <a:srgbClr val="323333"/>
                </a:solidFill>
                <a:latin typeface="Times New Roman"/>
                <a:ea typeface="Times New Roman"/>
                <a:cs typeface="Times New Roman"/>
                <a:sym typeface="Times New Roman"/>
              </a:rPr>
              <a:t>Nilhda</a:t>
            </a:r>
            <a:r>
              <a:rPr sz="2000" dirty="0">
                <a:solidFill>
                  <a:srgbClr val="323333"/>
                </a:solidFill>
                <a:latin typeface="Times New Roman"/>
                <a:ea typeface="Times New Roman"/>
                <a:cs typeface="Times New Roman"/>
                <a:sym typeface="Times New Roman"/>
              </a:rPr>
              <a:t>, &amp; </a:t>
            </a:r>
            <a:r>
              <a:rPr sz="2000" dirty="0" err="1">
                <a:solidFill>
                  <a:srgbClr val="323333"/>
                </a:solidFill>
                <a:latin typeface="Times New Roman"/>
                <a:ea typeface="Times New Roman"/>
                <a:cs typeface="Times New Roman"/>
                <a:sym typeface="Times New Roman"/>
              </a:rPr>
              <a:t>Henríquez</a:t>
            </a:r>
            <a:r>
              <a:rPr sz="2000" dirty="0">
                <a:solidFill>
                  <a:srgbClr val="323333"/>
                </a:solidFill>
                <a:latin typeface="Times New Roman"/>
                <a:ea typeface="Times New Roman"/>
                <a:cs typeface="Times New Roman"/>
                <a:sym typeface="Times New Roman"/>
              </a:rPr>
              <a:t>, Rodrigo. (2011). The health system of Ecuador. </a:t>
            </a:r>
            <a:r>
              <a:rPr sz="2000" i="1" dirty="0" err="1">
                <a:solidFill>
                  <a:srgbClr val="323333"/>
                </a:solidFill>
                <a:latin typeface="Times New Roman"/>
                <a:ea typeface="Times New Roman"/>
                <a:cs typeface="Times New Roman"/>
                <a:sym typeface="Times New Roman"/>
              </a:rPr>
              <a:t>Salud</a:t>
            </a:r>
            <a:r>
              <a:rPr sz="2000" i="1" dirty="0">
                <a:solidFill>
                  <a:srgbClr val="323333"/>
                </a:solidFill>
                <a:latin typeface="Times New Roman"/>
                <a:ea typeface="Times New Roman"/>
                <a:cs typeface="Times New Roman"/>
                <a:sym typeface="Times New Roman"/>
              </a:rPr>
              <a:t> </a:t>
            </a:r>
            <a:r>
              <a:rPr sz="2000" i="1" dirty="0" err="1">
                <a:solidFill>
                  <a:srgbClr val="323333"/>
                </a:solidFill>
                <a:latin typeface="Times New Roman"/>
                <a:ea typeface="Times New Roman"/>
                <a:cs typeface="Times New Roman"/>
                <a:sym typeface="Times New Roman"/>
              </a:rPr>
              <a:t>Pública</a:t>
            </a:r>
            <a:r>
              <a:rPr sz="2000" i="1" dirty="0">
                <a:solidFill>
                  <a:srgbClr val="323333"/>
                </a:solidFill>
                <a:latin typeface="Times New Roman"/>
                <a:ea typeface="Times New Roman"/>
                <a:cs typeface="Times New Roman"/>
                <a:sym typeface="Times New Roman"/>
              </a:rPr>
              <a:t> de México</a:t>
            </a:r>
            <a:r>
              <a:rPr sz="2000" dirty="0">
                <a:solidFill>
                  <a:srgbClr val="323333"/>
                </a:solidFill>
                <a:latin typeface="Times New Roman"/>
                <a:ea typeface="Times New Roman"/>
                <a:cs typeface="Times New Roman"/>
                <a:sym typeface="Times New Roman"/>
              </a:rPr>
              <a:t>, </a:t>
            </a:r>
            <a:r>
              <a:rPr sz="2000" i="1" dirty="0">
                <a:solidFill>
                  <a:srgbClr val="323333"/>
                </a:solidFill>
                <a:latin typeface="Times New Roman"/>
                <a:ea typeface="Times New Roman"/>
                <a:cs typeface="Times New Roman"/>
                <a:sym typeface="Times New Roman"/>
              </a:rPr>
              <a:t>53</a:t>
            </a:r>
            <a:r>
              <a:rPr sz="2000" dirty="0">
                <a:solidFill>
                  <a:srgbClr val="323333"/>
                </a:solidFill>
                <a:latin typeface="Times New Roman"/>
                <a:ea typeface="Times New Roman"/>
                <a:cs typeface="Times New Roman"/>
                <a:sym typeface="Times New Roman"/>
              </a:rPr>
              <a:t>(Suppl. 2), s177-s187. Retrieved October 26, 2014, from http://www.scielosp.org/scielo.php?script=sci_arttext&amp;pid=S0036-36342011000800013&amp;lng=en&amp;tlng=en. 10.1590/S0036-36342011000800013.</a:t>
            </a:r>
          </a:p>
          <a:p>
            <a:pPr marL="187157" lvl="0" indent="-187157" defTabSz="457200">
              <a:spcBef>
                <a:spcPts val="800"/>
              </a:spcBef>
              <a:buSzPct val="100000"/>
              <a:buAutoNum type="arabicPeriod"/>
              <a:defRPr sz="1800"/>
            </a:pPr>
            <a:r>
              <a:rPr sz="2000" dirty="0">
                <a:solidFill>
                  <a:srgbClr val="323333"/>
                </a:solidFill>
                <a:latin typeface="Times New Roman"/>
                <a:ea typeface="Times New Roman"/>
                <a:cs typeface="Times New Roman"/>
                <a:sym typeface="Times New Roman"/>
              </a:rPr>
              <a:t> Lopes-</a:t>
            </a:r>
            <a:r>
              <a:rPr sz="2000" dirty="0" err="1">
                <a:solidFill>
                  <a:srgbClr val="323333"/>
                </a:solidFill>
                <a:latin typeface="Times New Roman"/>
                <a:ea typeface="Times New Roman"/>
                <a:cs typeface="Times New Roman"/>
                <a:sym typeface="Times New Roman"/>
              </a:rPr>
              <a:t>Cevallos</a:t>
            </a:r>
            <a:r>
              <a:rPr sz="2000" dirty="0">
                <a:solidFill>
                  <a:srgbClr val="323333"/>
                </a:solidFill>
                <a:latin typeface="Times New Roman"/>
                <a:ea typeface="Times New Roman"/>
                <a:cs typeface="Times New Roman"/>
                <a:sym typeface="Times New Roman"/>
              </a:rPr>
              <a:t>, Daniel F., and </a:t>
            </a:r>
            <a:r>
              <a:rPr sz="2000" dirty="0" err="1">
                <a:solidFill>
                  <a:srgbClr val="323333"/>
                </a:solidFill>
                <a:latin typeface="Times New Roman"/>
                <a:ea typeface="Times New Roman"/>
                <a:cs typeface="Times New Roman"/>
                <a:sym typeface="Times New Roman"/>
              </a:rPr>
              <a:t>Chunhuei</a:t>
            </a:r>
            <a:r>
              <a:rPr sz="2000" dirty="0">
                <a:solidFill>
                  <a:srgbClr val="323333"/>
                </a:solidFill>
                <a:latin typeface="Times New Roman"/>
                <a:ea typeface="Times New Roman"/>
                <a:cs typeface="Times New Roman"/>
                <a:sym typeface="Times New Roman"/>
              </a:rPr>
              <a:t> Chi. "Health Care Utilization in Ecuador: A Multilevel Analysis of Socioeconomic Determinants and Inequality Issues." Oxford Press (2009): n. </a:t>
            </a:r>
            <a:r>
              <a:rPr sz="2000" dirty="0" err="1">
                <a:solidFill>
                  <a:srgbClr val="323333"/>
                </a:solidFill>
                <a:latin typeface="Times New Roman"/>
                <a:ea typeface="Times New Roman"/>
                <a:cs typeface="Times New Roman"/>
                <a:sym typeface="Times New Roman"/>
              </a:rPr>
              <a:t>pag</a:t>
            </a:r>
            <a:r>
              <a:rPr sz="2000" dirty="0">
                <a:solidFill>
                  <a:srgbClr val="323333"/>
                </a:solidFill>
                <a:latin typeface="Times New Roman"/>
                <a:ea typeface="Times New Roman"/>
                <a:cs typeface="Times New Roman"/>
                <a:sym typeface="Times New Roman"/>
              </a:rPr>
              <a:t>. Health Policy and Planning. Oxford Journal, 7 Sept. 2009. Web.</a:t>
            </a:r>
          </a:p>
          <a:p>
            <a:pPr marL="187157" lvl="0" indent="-187157" defTabSz="457200">
              <a:spcBef>
                <a:spcPts val="800"/>
              </a:spcBef>
              <a:buSzPct val="100000"/>
              <a:buAutoNum type="arabicPeriod"/>
              <a:defRPr sz="1800"/>
            </a:pPr>
            <a:r>
              <a:rPr sz="2000" dirty="0" err="1">
                <a:solidFill>
                  <a:srgbClr val="323333"/>
                </a:solidFill>
                <a:latin typeface="Times New Roman"/>
                <a:ea typeface="Times New Roman"/>
                <a:cs typeface="Times New Roman"/>
                <a:sym typeface="Times New Roman"/>
              </a:rPr>
              <a:t>Paepe</a:t>
            </a:r>
            <a:r>
              <a:rPr sz="2000" dirty="0">
                <a:solidFill>
                  <a:srgbClr val="323333"/>
                </a:solidFill>
                <a:latin typeface="Times New Roman"/>
                <a:ea typeface="Times New Roman"/>
                <a:cs typeface="Times New Roman"/>
                <a:sym typeface="Times New Roman"/>
              </a:rPr>
              <a:t>, Pierre De, Ramiro </a:t>
            </a:r>
            <a:r>
              <a:rPr sz="2000" dirty="0" err="1">
                <a:solidFill>
                  <a:srgbClr val="323333"/>
                </a:solidFill>
                <a:latin typeface="Times New Roman"/>
                <a:ea typeface="Times New Roman"/>
                <a:cs typeface="Times New Roman"/>
                <a:sym typeface="Times New Roman"/>
              </a:rPr>
              <a:t>Echeverría</a:t>
            </a:r>
            <a:r>
              <a:rPr sz="2000" dirty="0">
                <a:solidFill>
                  <a:srgbClr val="323333"/>
                </a:solidFill>
                <a:latin typeface="Times New Roman"/>
                <a:ea typeface="Times New Roman"/>
                <a:cs typeface="Times New Roman"/>
                <a:sym typeface="Times New Roman"/>
              </a:rPr>
              <a:t> Tapia, Edison Aguilar </a:t>
            </a:r>
            <a:r>
              <a:rPr sz="2000" dirty="0" err="1">
                <a:solidFill>
                  <a:srgbClr val="323333"/>
                </a:solidFill>
                <a:latin typeface="Times New Roman"/>
                <a:ea typeface="Times New Roman"/>
                <a:cs typeface="Times New Roman"/>
                <a:sym typeface="Times New Roman"/>
              </a:rPr>
              <a:t>Santacruz</a:t>
            </a:r>
            <a:r>
              <a:rPr sz="2000" dirty="0">
                <a:solidFill>
                  <a:srgbClr val="323333"/>
                </a:solidFill>
                <a:latin typeface="Times New Roman"/>
                <a:ea typeface="Times New Roman"/>
                <a:cs typeface="Times New Roman"/>
                <a:sym typeface="Times New Roman"/>
              </a:rPr>
              <a:t>, and Jean-Pierre Unger. "Ecuador's Silent Health Reform." International Journal of Health Services 42.2 (2012): 219-33. Web.</a:t>
            </a:r>
          </a:p>
          <a:p>
            <a:pPr marL="187157" lvl="0" indent="-187157" defTabSz="457200">
              <a:spcBef>
                <a:spcPts val="800"/>
              </a:spcBef>
              <a:buSzPct val="100000"/>
              <a:buAutoNum type="arabicPeriod"/>
              <a:defRPr sz="1800"/>
            </a:pPr>
            <a:r>
              <a:rPr sz="2000" dirty="0">
                <a:solidFill>
                  <a:srgbClr val="323333"/>
                </a:solidFill>
                <a:latin typeface="Times New Roman"/>
                <a:ea typeface="Times New Roman"/>
                <a:cs typeface="Times New Roman"/>
                <a:sym typeface="Times New Roman"/>
              </a:rPr>
              <a:t>"Social Security Programs Throughout the World: The Americas, 2011." US Government. Social Security Administration, </a:t>
            </a:r>
            <a:r>
              <a:rPr sz="2000" dirty="0" err="1">
                <a:solidFill>
                  <a:srgbClr val="323333"/>
                </a:solidFill>
                <a:latin typeface="Times New Roman"/>
                <a:ea typeface="Times New Roman"/>
                <a:cs typeface="Times New Roman"/>
                <a:sym typeface="Times New Roman"/>
              </a:rPr>
              <a:t>n.d.</a:t>
            </a:r>
            <a:r>
              <a:rPr sz="2000" dirty="0">
                <a:solidFill>
                  <a:srgbClr val="323333"/>
                </a:solidFill>
                <a:latin typeface="Times New Roman"/>
                <a:ea typeface="Times New Roman"/>
                <a:cs typeface="Times New Roman"/>
                <a:sym typeface="Times New Roman"/>
              </a:rPr>
              <a:t> Web. 26 Oct. 2014.</a:t>
            </a:r>
          </a:p>
          <a:p>
            <a:pPr marL="187157" lvl="0" indent="-187157" defTabSz="457200">
              <a:spcBef>
                <a:spcPts val="800"/>
              </a:spcBef>
              <a:buSzPct val="100000"/>
              <a:buAutoNum type="arabicPeriod"/>
              <a:defRPr sz="1800"/>
            </a:pPr>
            <a:r>
              <a:rPr sz="2000" dirty="0">
                <a:solidFill>
                  <a:srgbClr val="323333"/>
                </a:solidFill>
                <a:latin typeface="Times New Roman"/>
                <a:ea typeface="Times New Roman"/>
                <a:cs typeface="Times New Roman"/>
                <a:sym typeface="Times New Roman"/>
              </a:rPr>
              <a:t>"Top 20 in Healthcare: Ecuador's Health System Is among the World's Best." Las </a:t>
            </a:r>
            <a:r>
              <a:rPr sz="2000" dirty="0" err="1">
                <a:solidFill>
                  <a:srgbClr val="323333"/>
                </a:solidFill>
                <a:latin typeface="Times New Roman"/>
                <a:ea typeface="Times New Roman"/>
                <a:cs typeface="Times New Roman"/>
                <a:sym typeface="Times New Roman"/>
              </a:rPr>
              <a:t>Olas</a:t>
            </a:r>
            <a:r>
              <a:rPr sz="2000" dirty="0">
                <a:solidFill>
                  <a:srgbClr val="323333"/>
                </a:solidFill>
                <a:latin typeface="Times New Roman"/>
                <a:ea typeface="Times New Roman"/>
                <a:cs typeface="Times New Roman"/>
                <a:sym typeface="Times New Roman"/>
              </a:rPr>
              <a:t>. </a:t>
            </a:r>
            <a:r>
              <a:rPr sz="2000" dirty="0" err="1">
                <a:solidFill>
                  <a:srgbClr val="323333"/>
                </a:solidFill>
                <a:latin typeface="Times New Roman"/>
                <a:ea typeface="Times New Roman"/>
                <a:cs typeface="Times New Roman"/>
                <a:sym typeface="Times New Roman"/>
              </a:rPr>
              <a:t>N.p</a:t>
            </a:r>
            <a:r>
              <a:rPr sz="2000" dirty="0">
                <a:solidFill>
                  <a:srgbClr val="323333"/>
                </a:solidFill>
                <a:latin typeface="Times New Roman"/>
                <a:ea typeface="Times New Roman"/>
                <a:cs typeface="Times New Roman"/>
                <a:sym typeface="Times New Roman"/>
              </a:rPr>
              <a:t>., 2 Apr. 2014. Web. Oct. 2014.</a:t>
            </a:r>
          </a:p>
          <a:p>
            <a:pPr marL="187157" lvl="0" indent="-187157" defTabSz="457200">
              <a:spcBef>
                <a:spcPts val="800"/>
              </a:spcBef>
              <a:buSzPct val="100000"/>
              <a:buAutoNum type="arabicPeriod"/>
              <a:defRPr sz="1800"/>
            </a:pPr>
            <a:r>
              <a:rPr sz="2000" dirty="0">
                <a:solidFill>
                  <a:srgbClr val="323333"/>
                </a:solidFill>
                <a:latin typeface="Times New Roman"/>
                <a:ea typeface="Times New Roman"/>
                <a:cs typeface="Times New Roman"/>
                <a:sym typeface="Times New Roman"/>
              </a:rPr>
              <a:t>Haskins, Suzan, and Dan </a:t>
            </a:r>
            <a:r>
              <a:rPr sz="2000" dirty="0" err="1">
                <a:solidFill>
                  <a:srgbClr val="323333"/>
                </a:solidFill>
                <a:latin typeface="Times New Roman"/>
                <a:ea typeface="Times New Roman"/>
                <a:cs typeface="Times New Roman"/>
                <a:sym typeface="Times New Roman"/>
              </a:rPr>
              <a:t>Prescher</a:t>
            </a:r>
            <a:r>
              <a:rPr sz="2000" dirty="0">
                <a:solidFill>
                  <a:srgbClr val="323333"/>
                </a:solidFill>
                <a:latin typeface="Times New Roman"/>
                <a:ea typeface="Times New Roman"/>
                <a:cs typeface="Times New Roman"/>
                <a:sym typeface="Times New Roman"/>
              </a:rPr>
              <a:t>. "Health Care: Ecuador." Health Care: Ecuador. International Living, </a:t>
            </a:r>
            <a:r>
              <a:rPr sz="2000" dirty="0" err="1">
                <a:solidFill>
                  <a:srgbClr val="323333"/>
                </a:solidFill>
                <a:latin typeface="Times New Roman"/>
                <a:ea typeface="Times New Roman"/>
                <a:cs typeface="Times New Roman"/>
                <a:sym typeface="Times New Roman"/>
              </a:rPr>
              <a:t>n.d.</a:t>
            </a:r>
            <a:r>
              <a:rPr sz="2000" dirty="0">
                <a:solidFill>
                  <a:srgbClr val="323333"/>
                </a:solidFill>
                <a:latin typeface="Times New Roman"/>
                <a:ea typeface="Times New Roman"/>
                <a:cs typeface="Times New Roman"/>
                <a:sym typeface="Times New Roman"/>
              </a:rPr>
              <a:t> Web. 26 Oct. 2014.</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Roman"/>
            <a:ea typeface="Times Roman"/>
            <a:cs typeface="Times Roman"/>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Custom</PresentationFormat>
  <Paragraphs>103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Rozario, Christina</dc:creator>
  <cp:lastModifiedBy>UMDNJ</cp:lastModifiedBy>
  <cp:revision>3</cp:revision>
  <dcterms:modified xsi:type="dcterms:W3CDTF">2014-11-21T18:17:01Z</dcterms:modified>
</cp:coreProperties>
</file>