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2F6"/>
    <a:srgbClr val="93CDDD"/>
    <a:srgbClr val="3599DB"/>
    <a:srgbClr val="D95050"/>
    <a:srgbClr val="00BA00"/>
    <a:srgbClr val="3BA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p:scale>
          <a:sx n="33" d="100"/>
          <a:sy n="33" d="100"/>
        </p:scale>
        <p:origin x="-366" y="-7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5A8D9-EEEE-AB41-80E4-12CED5B4FD2F}" type="datetimeFigureOut">
              <a:rPr lang="en-US" smtClean="0"/>
              <a:pPr/>
              <a:t>6/22/2015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E4934-9790-3B46-ADA7-BC4F12E8EABE}" type="slidenum">
              <a:rPr lang="en-US" smtClean="0"/>
              <a:pPr/>
              <a:t>‹#›</a:t>
            </a:fld>
            <a:endParaRPr lang="en-US" dirty="0"/>
          </a:p>
        </p:txBody>
      </p:sp>
    </p:spTree>
    <p:extLst>
      <p:ext uri="{BB962C8B-B14F-4D97-AF65-F5344CB8AC3E}">
        <p14:creationId xmlns:p14="http://schemas.microsoft.com/office/powerpoint/2010/main" val="314825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E4934-9790-3B46-ADA7-BC4F12E8EABE}" type="slidenum">
              <a:rPr lang="en-US" smtClean="0"/>
              <a:pPr/>
              <a:t>1</a:t>
            </a:fld>
            <a:endParaRPr lang="en-US" dirty="0"/>
          </a:p>
        </p:txBody>
      </p:sp>
    </p:spTree>
    <p:extLst>
      <p:ext uri="{BB962C8B-B14F-4D97-AF65-F5344CB8AC3E}">
        <p14:creationId xmlns:p14="http://schemas.microsoft.com/office/powerpoint/2010/main" val="42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2C9624-8537-344B-A181-774C3CF89A66}" type="datetimeFigureOut">
              <a:rPr lang="en-US" smtClean="0"/>
              <a:pPr/>
              <a:t>6/22/2015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C9624-8537-344B-A181-774C3CF89A66}" type="datetimeFigureOut">
              <a:rPr lang="en-US" smtClean="0"/>
              <a:pPr/>
              <a:t>6/22/2015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C9624-8537-344B-A181-774C3CF89A66}" type="datetimeFigureOut">
              <a:rPr lang="en-US" smtClean="0"/>
              <a:pPr/>
              <a:t>6/22/2015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C9624-8537-344B-A181-774C3CF89A66}" type="datetimeFigureOut">
              <a:rPr lang="en-US" smtClean="0"/>
              <a:pPr/>
              <a:t>6/22/2015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C9624-8537-344B-A181-774C3CF89A66}" type="datetimeFigureOut">
              <a:rPr lang="en-US" smtClean="0"/>
              <a:pPr/>
              <a:t>6/22/2015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2C9624-8537-344B-A181-774C3CF89A66}" type="datetimeFigureOut">
              <a:rPr lang="en-US" smtClean="0"/>
              <a:pPr/>
              <a:t>6/22/2015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2C9624-8537-344B-A181-774C3CF89A66}" type="datetimeFigureOut">
              <a:rPr lang="en-US" smtClean="0"/>
              <a:pPr/>
              <a:t>6/22/2015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2C9624-8537-344B-A181-774C3CF89A66}" type="datetimeFigureOut">
              <a:rPr lang="en-US" smtClean="0"/>
              <a:pPr/>
              <a:t>6/22/2015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C9624-8537-344B-A181-774C3CF89A66}" type="datetimeFigureOut">
              <a:rPr lang="en-US" smtClean="0"/>
              <a:pPr/>
              <a:t>6/22/2015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C9624-8537-344B-A181-774C3CF89A66}" type="datetimeFigureOut">
              <a:rPr lang="en-US" smtClean="0"/>
              <a:pPr/>
              <a:t>6/22/2015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C9624-8537-344B-A181-774C3CF89A66}" type="datetimeFigureOut">
              <a:rPr lang="en-US" smtClean="0"/>
              <a:pPr/>
              <a:t>6/22/2015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0C2C9624-8537-344B-A181-774C3CF89A66}" type="datetimeFigureOut">
              <a:rPr lang="en-US" smtClean="0"/>
              <a:pPr/>
              <a:t>6/22/2015</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AF12122-570C-394B-A3C0-8A0DA37D73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tiff"/><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2220829" y="12351162"/>
            <a:ext cx="8927237" cy="14664728"/>
          </a:xfrm>
          <a:prstGeom prst="roundRect">
            <a:avLst>
              <a:gd name="adj" fmla="val 14732"/>
            </a:avLst>
          </a:prstGeom>
          <a:solidFill>
            <a:schemeClr val="accent5">
              <a:lumMod val="60000"/>
              <a:lumOff val="40000"/>
              <a:alpha val="1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ounded Rectangle 46"/>
          <p:cNvSpPr/>
          <p:nvPr/>
        </p:nvSpPr>
        <p:spPr>
          <a:xfrm>
            <a:off x="975162" y="24860776"/>
            <a:ext cx="10145228" cy="7525016"/>
          </a:xfrm>
          <a:prstGeom prst="roundRect">
            <a:avLst>
              <a:gd name="adj" fmla="val 20547"/>
            </a:avLst>
          </a:prstGeom>
          <a:solidFill>
            <a:schemeClr val="accent5">
              <a:lumMod val="60000"/>
              <a:lumOff val="40000"/>
              <a:alpha val="1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ounded Rectangle 26"/>
          <p:cNvSpPr/>
          <p:nvPr/>
        </p:nvSpPr>
        <p:spPr>
          <a:xfrm>
            <a:off x="975162" y="5618689"/>
            <a:ext cx="10145227" cy="5662758"/>
          </a:xfrm>
          <a:prstGeom prst="roundRect">
            <a:avLst>
              <a:gd name="adj" fmla="val 20184"/>
            </a:avLst>
          </a:prstGeom>
          <a:solidFill>
            <a:schemeClr val="accent5">
              <a:lumMod val="60000"/>
              <a:lumOff val="40000"/>
              <a:alpha val="1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Rounded Rectangle 85"/>
          <p:cNvSpPr/>
          <p:nvPr/>
        </p:nvSpPr>
        <p:spPr>
          <a:xfrm>
            <a:off x="21947448" y="5618689"/>
            <a:ext cx="20400206" cy="26246207"/>
          </a:xfrm>
          <a:prstGeom prst="roundRect">
            <a:avLst>
              <a:gd name="adj" fmla="val 8910"/>
            </a:avLst>
          </a:prstGeom>
          <a:solidFill>
            <a:schemeClr val="accent5">
              <a:lumMod val="60000"/>
              <a:lumOff val="40000"/>
              <a:alpha val="1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ounded Rectangle 74"/>
          <p:cNvSpPr/>
          <p:nvPr/>
        </p:nvSpPr>
        <p:spPr>
          <a:xfrm>
            <a:off x="975163" y="12049993"/>
            <a:ext cx="10145227" cy="12502909"/>
          </a:xfrm>
          <a:prstGeom prst="roundRect">
            <a:avLst>
              <a:gd name="adj" fmla="val 14407"/>
            </a:avLst>
          </a:prstGeom>
          <a:solidFill>
            <a:schemeClr val="accent5">
              <a:lumMod val="60000"/>
              <a:lumOff val="40000"/>
              <a:alpha val="1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ounded Rectangle 18"/>
          <p:cNvSpPr/>
          <p:nvPr/>
        </p:nvSpPr>
        <p:spPr>
          <a:xfrm>
            <a:off x="12220830" y="5618689"/>
            <a:ext cx="8927236" cy="6431305"/>
          </a:xfrm>
          <a:prstGeom prst="roundRect">
            <a:avLst>
              <a:gd name="adj" fmla="val 19888"/>
            </a:avLst>
          </a:prstGeom>
          <a:solidFill>
            <a:schemeClr val="accent5">
              <a:lumMod val="60000"/>
              <a:lumOff val="40000"/>
              <a:alpha val="1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1" name="Group 50"/>
          <p:cNvGrpSpPr/>
          <p:nvPr/>
        </p:nvGrpSpPr>
        <p:grpSpPr>
          <a:xfrm>
            <a:off x="8769460" y="1026141"/>
            <a:ext cx="26557152" cy="3664396"/>
            <a:chOff x="8769458" y="1026141"/>
            <a:chExt cx="29570943" cy="3664396"/>
          </a:xfrm>
        </p:grpSpPr>
        <p:sp>
          <p:nvSpPr>
            <p:cNvPr id="176" name="Rounded Rectangle 175"/>
            <p:cNvSpPr/>
            <p:nvPr/>
          </p:nvSpPr>
          <p:spPr>
            <a:xfrm>
              <a:off x="9544075" y="1026141"/>
              <a:ext cx="26938922" cy="3664396"/>
            </a:xfrm>
            <a:prstGeom prst="roundRect">
              <a:avLst/>
            </a:prstGeom>
            <a:solidFill>
              <a:schemeClr val="accent5">
                <a:lumMod val="60000"/>
                <a:lumOff val="40000"/>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8769458" y="1519511"/>
              <a:ext cx="29570943" cy="2677656"/>
            </a:xfrm>
            <a:prstGeom prst="rect">
              <a:avLst/>
            </a:prstGeom>
            <a:noFill/>
          </p:spPr>
          <p:txBody>
            <a:bodyPr wrap="square" rtlCol="0">
              <a:spAutoFit/>
            </a:bodyPr>
            <a:lstStyle/>
            <a:p>
              <a:pPr algn="ctr"/>
              <a:r>
                <a:rPr lang="en-US" sz="7200" dirty="0" smtClean="0"/>
                <a:t>The Impact of Inter-Professional Education on Global Health</a:t>
              </a:r>
            </a:p>
            <a:p>
              <a:pPr algn="ctr"/>
              <a:endParaRPr lang="en-US" sz="3600" dirty="0"/>
            </a:p>
            <a:p>
              <a:pPr algn="ctr"/>
              <a:r>
                <a:rPr lang="en-US" sz="6000" dirty="0" smtClean="0"/>
                <a:t>Karen W. R. Lin, MD, MS;  Susan Caplan, </a:t>
              </a:r>
              <a:r>
                <a:rPr lang="en-US" sz="6000" dirty="0"/>
                <a:t>PhD, APRN-BC </a:t>
              </a:r>
            </a:p>
          </p:txBody>
        </p:sp>
      </p:grpSp>
      <p:sp>
        <p:nvSpPr>
          <p:cNvPr id="8" name="TextBox 7"/>
          <p:cNvSpPr txBox="1"/>
          <p:nvPr/>
        </p:nvSpPr>
        <p:spPr>
          <a:xfrm>
            <a:off x="12507486" y="5888079"/>
            <a:ext cx="8640580" cy="6001643"/>
          </a:xfrm>
          <a:prstGeom prst="rect">
            <a:avLst/>
          </a:prstGeom>
          <a:noFill/>
        </p:spPr>
        <p:txBody>
          <a:bodyPr wrap="square" rtlCol="0">
            <a:spAutoFit/>
          </a:bodyPr>
          <a:lstStyle/>
          <a:p>
            <a:pPr algn="ctr"/>
            <a:r>
              <a:rPr lang="en-US" sz="4400" b="1" dirty="0" smtClean="0"/>
              <a:t>Objectives</a:t>
            </a:r>
          </a:p>
          <a:p>
            <a:pPr algn="ctr"/>
            <a:endParaRPr lang="en-US" sz="1600" dirty="0" smtClean="0"/>
          </a:p>
          <a:p>
            <a:pPr marL="685800" indent="-685800">
              <a:buFont typeface="Arial"/>
              <a:buChar char="•"/>
            </a:pPr>
            <a:r>
              <a:rPr lang="en-US" sz="3600" dirty="0" smtClean="0"/>
              <a:t>To assess </a:t>
            </a:r>
            <a:r>
              <a:rPr lang="en-US" sz="3600" dirty="0"/>
              <a:t>the mental healthcare services in </a:t>
            </a:r>
            <a:r>
              <a:rPr lang="en-US" sz="3600" dirty="0" smtClean="0"/>
              <a:t>five regions of the </a:t>
            </a:r>
            <a:r>
              <a:rPr lang="en-US" sz="3600" dirty="0"/>
              <a:t>Dominican </a:t>
            </a:r>
            <a:r>
              <a:rPr lang="en-US" sz="3600" dirty="0" smtClean="0"/>
              <a:t>Republic.</a:t>
            </a:r>
            <a:endParaRPr lang="en-US" sz="3600" dirty="0"/>
          </a:p>
          <a:p>
            <a:pPr marL="685800" indent="-685800">
              <a:buFont typeface="Arial"/>
              <a:buChar char="•"/>
            </a:pPr>
            <a:r>
              <a:rPr lang="en-US" sz="3600" dirty="0" smtClean="0"/>
              <a:t>Allow  students to acquire skills </a:t>
            </a:r>
            <a:r>
              <a:rPr lang="en-US" sz="3600" dirty="0"/>
              <a:t>to conduct focus groups and workshops, interpreted and </a:t>
            </a:r>
            <a:r>
              <a:rPr lang="en-US" sz="3600" dirty="0" smtClean="0"/>
              <a:t>transcribed recording </a:t>
            </a:r>
            <a:r>
              <a:rPr lang="en-US" sz="3600" dirty="0"/>
              <a:t>and non-verbal body languages; </a:t>
            </a:r>
            <a:r>
              <a:rPr lang="en-US" sz="3600" dirty="0" smtClean="0"/>
              <a:t>appreciated interdisciplinary </a:t>
            </a:r>
            <a:r>
              <a:rPr lang="en-US" sz="3600" dirty="0"/>
              <a:t>approach towards mental health, domestic violence and home visits</a:t>
            </a:r>
            <a:r>
              <a:rPr lang="en-US" sz="3200" dirty="0"/>
              <a:t>. </a:t>
            </a:r>
            <a:endParaRPr lang="en-US" sz="3200" dirty="0" smtClean="0"/>
          </a:p>
        </p:txBody>
      </p:sp>
      <p:sp>
        <p:nvSpPr>
          <p:cNvPr id="7" name="Rectangle 6"/>
          <p:cNvSpPr/>
          <p:nvPr/>
        </p:nvSpPr>
        <p:spPr>
          <a:xfrm>
            <a:off x="1355621" y="5888079"/>
            <a:ext cx="9488335" cy="4893648"/>
          </a:xfrm>
          <a:prstGeom prst="rect">
            <a:avLst/>
          </a:prstGeom>
          <a:noFill/>
          <a:ln>
            <a:noFill/>
          </a:ln>
        </p:spPr>
        <p:txBody>
          <a:bodyPr wrap="square">
            <a:spAutoFit/>
          </a:bodyPr>
          <a:lstStyle/>
          <a:p>
            <a:pPr algn="ctr"/>
            <a:r>
              <a:rPr lang="en-US" sz="4400" b="1" dirty="0" smtClean="0"/>
              <a:t>Abstract</a:t>
            </a:r>
          </a:p>
          <a:p>
            <a:pPr algn="ctr"/>
            <a:endParaRPr lang="en-US" sz="1600" dirty="0" smtClean="0"/>
          </a:p>
          <a:p>
            <a:r>
              <a:rPr lang="en-US" sz="3600" dirty="0" smtClean="0"/>
              <a:t>The project is to examine the existing mental health care services in the Dominican Republic, and understand  the the barriers, needs and resources  to treatment of mental health.  </a:t>
            </a:r>
          </a:p>
          <a:p>
            <a:r>
              <a:rPr lang="en-US" sz="3600" dirty="0" smtClean="0"/>
              <a:t>To explore </a:t>
            </a:r>
            <a:r>
              <a:rPr lang="en-US" sz="3600" dirty="0"/>
              <a:t>potential strategies to </a:t>
            </a:r>
            <a:r>
              <a:rPr lang="en-US" sz="3600" dirty="0" smtClean="0"/>
              <a:t>improve </a:t>
            </a:r>
            <a:r>
              <a:rPr lang="en-US" sz="3600" dirty="0"/>
              <a:t>services delivery in the primary </a:t>
            </a:r>
            <a:r>
              <a:rPr lang="en-US" sz="3600" dirty="0" smtClean="0"/>
              <a:t>care </a:t>
            </a:r>
            <a:r>
              <a:rPr lang="en-US" sz="3600" dirty="0"/>
              <a:t>setting and at a national policy level. </a:t>
            </a:r>
            <a:r>
              <a:rPr lang="en-US" sz="3600" dirty="0" smtClean="0"/>
              <a:t>        </a:t>
            </a:r>
            <a:endParaRPr lang="en-US" sz="3600" dirty="0"/>
          </a:p>
        </p:txBody>
      </p:sp>
      <p:sp>
        <p:nvSpPr>
          <p:cNvPr id="190" name="TextBox 189"/>
          <p:cNvSpPr txBox="1"/>
          <p:nvPr/>
        </p:nvSpPr>
        <p:spPr>
          <a:xfrm>
            <a:off x="22569585" y="5888080"/>
            <a:ext cx="19800860" cy="170815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b="1" dirty="0" smtClean="0"/>
              <a:t>Reflections</a:t>
            </a:r>
          </a:p>
          <a:p>
            <a:pPr algn="ctr"/>
            <a:endParaRPr lang="en-US" sz="1600" b="1" dirty="0" smtClean="0"/>
          </a:p>
          <a:p>
            <a:pPr marL="685800" indent="-685800">
              <a:buFont typeface="Arial"/>
              <a:buChar char="•"/>
            </a:pPr>
            <a:r>
              <a:rPr lang="en-US" sz="3600" b="1" dirty="0" smtClean="0"/>
              <a:t>Tsui</a:t>
            </a:r>
            <a:r>
              <a:rPr lang="en-US" sz="3600" dirty="0" smtClean="0"/>
              <a:t>: A man with schizophrenia was </a:t>
            </a:r>
            <a:r>
              <a:rPr lang="en-US" sz="3600" dirty="0"/>
              <a:t>incarcerated in concrete backyard shed built by his </a:t>
            </a:r>
            <a:r>
              <a:rPr lang="en-US" sz="3600" dirty="0" smtClean="0"/>
              <a:t>family; this </a:t>
            </a:r>
            <a:r>
              <a:rPr lang="en-US" sz="3600" dirty="0"/>
              <a:t>seemed at first cruel and inhumane</a:t>
            </a:r>
            <a:r>
              <a:rPr lang="en-US" sz="3600" dirty="0" smtClean="0"/>
              <a:t>, but </a:t>
            </a:r>
            <a:r>
              <a:rPr lang="en-US" sz="3600" dirty="0"/>
              <a:t>that this was the optimal solution for the man. </a:t>
            </a:r>
            <a:r>
              <a:rPr lang="en-US" sz="3600" dirty="0" smtClean="0"/>
              <a:t>This is </a:t>
            </a:r>
            <a:r>
              <a:rPr lang="en-US" sz="3600" dirty="0"/>
              <a:t>just one of many cases of unmet mental health </a:t>
            </a:r>
            <a:r>
              <a:rPr lang="en-US" sz="3600" dirty="0" smtClean="0"/>
              <a:t>needs.  this </a:t>
            </a:r>
            <a:r>
              <a:rPr lang="en-US" sz="3600" dirty="0"/>
              <a:t>trip was invaluable because of the overwhelming culmination of perspective-broadening </a:t>
            </a:r>
            <a:r>
              <a:rPr lang="en-US" sz="3600" dirty="0" smtClean="0"/>
              <a:t>experiences. Continue to </a:t>
            </a:r>
            <a:r>
              <a:rPr lang="en-US" sz="3600" dirty="0"/>
              <a:t>conduct mental health research with </a:t>
            </a:r>
            <a:r>
              <a:rPr lang="en-US" sz="3600" dirty="0" smtClean="0"/>
              <a:t>Drs. Caplan</a:t>
            </a:r>
            <a:r>
              <a:rPr lang="en-US" sz="3600" dirty="0"/>
              <a:t> </a:t>
            </a:r>
            <a:r>
              <a:rPr lang="en-US" sz="3600" dirty="0" smtClean="0"/>
              <a:t>and Lin</a:t>
            </a:r>
            <a:r>
              <a:rPr lang="en-US" sz="3600" dirty="0"/>
              <a:t>, and my student </a:t>
            </a:r>
            <a:r>
              <a:rPr lang="en-US" sz="3600" dirty="0" smtClean="0"/>
              <a:t>colleagues after return to US, continue </a:t>
            </a:r>
            <a:r>
              <a:rPr lang="en-US" sz="3600" dirty="0"/>
              <a:t>to put our work into perspective </a:t>
            </a:r>
            <a:endParaRPr lang="en-US" sz="3600" dirty="0" smtClean="0"/>
          </a:p>
          <a:p>
            <a:pPr marL="685800" indent="-685800">
              <a:buFont typeface="Arial"/>
              <a:buChar char="•"/>
            </a:pPr>
            <a:endParaRPr lang="en-US" sz="3600" dirty="0" smtClean="0"/>
          </a:p>
          <a:p>
            <a:pPr marL="685800" indent="-685800">
              <a:buFont typeface="Arial"/>
              <a:buChar char="•"/>
            </a:pPr>
            <a:r>
              <a:rPr lang="en-US" sz="3600" b="1" dirty="0" smtClean="0"/>
              <a:t>Clerjuste</a:t>
            </a:r>
            <a:r>
              <a:rPr lang="en-US" sz="3600" dirty="0" smtClean="0"/>
              <a:t>: Just </a:t>
            </a:r>
            <a:r>
              <a:rPr lang="en-US" sz="3600" dirty="0"/>
              <a:t>because two individuals are speaking “Spanish”, does not </a:t>
            </a:r>
            <a:r>
              <a:rPr lang="en-US" sz="3600" dirty="0" smtClean="0"/>
              <a:t>mean they </a:t>
            </a:r>
            <a:r>
              <a:rPr lang="en-US" sz="3600" dirty="0"/>
              <a:t>are speaking the same dialect, believe in the same things, </a:t>
            </a:r>
            <a:r>
              <a:rPr lang="en-US" sz="3600" dirty="0" smtClean="0"/>
              <a:t>have the </a:t>
            </a:r>
            <a:r>
              <a:rPr lang="en-US" sz="3600" dirty="0"/>
              <a:t>same culture. </a:t>
            </a:r>
            <a:r>
              <a:rPr lang="en-US" sz="3600" dirty="0" smtClean="0"/>
              <a:t>The data we've gathered only tells us that there is still much to be done with that community, and it is up to us, the new generation of doctors and nurses, to continue educating them about Mental illness and how to manage it.</a:t>
            </a:r>
          </a:p>
          <a:p>
            <a:pPr marL="685800" indent="-685800">
              <a:buFont typeface="Arial"/>
              <a:buChar char="•"/>
            </a:pPr>
            <a:endParaRPr lang="en-US" sz="3600" dirty="0" smtClean="0"/>
          </a:p>
          <a:p>
            <a:pPr marL="685800" indent="-685800">
              <a:buFont typeface="Arial"/>
              <a:buChar char="•"/>
            </a:pPr>
            <a:r>
              <a:rPr lang="en-US" sz="3600" b="1" dirty="0" smtClean="0"/>
              <a:t>Nahar</a:t>
            </a:r>
            <a:r>
              <a:rPr lang="en-US" sz="3600" dirty="0" smtClean="0"/>
              <a:t>: Through focus groups we were able to appreciate what nurses, doctors health care providers’ personal perceptions of treating persons with mental illness, the existing mental health services, stigma towards treatment of women suffering from domestic violence, and adolescent suicide. It was such a </a:t>
            </a:r>
            <a:r>
              <a:rPr lang="en-US" sz="3600" dirty="0"/>
              <a:t>privilege </a:t>
            </a:r>
            <a:r>
              <a:rPr lang="en-US" sz="3600" dirty="0" smtClean="0"/>
              <a:t> and incredible experience to meet so many amazing people- students, health care providers, patients, and families. I will forever cherish every moment and hope to get the opportunity to return! </a:t>
            </a:r>
          </a:p>
          <a:p>
            <a:pPr marL="685800" indent="-685800">
              <a:buFont typeface="Arial"/>
              <a:buChar char="•"/>
            </a:pPr>
            <a:endParaRPr lang="en-US" sz="3600" dirty="0" smtClean="0"/>
          </a:p>
          <a:p>
            <a:pPr marL="685800" indent="-685800">
              <a:buFont typeface="Arial"/>
              <a:buChar char="•"/>
            </a:pPr>
            <a:r>
              <a:rPr lang="en-US" sz="3600" b="1" dirty="0" smtClean="0"/>
              <a:t>Queen</a:t>
            </a:r>
            <a:r>
              <a:rPr lang="en-US" sz="3600" dirty="0" smtClean="0"/>
              <a:t>: Being </a:t>
            </a:r>
            <a:r>
              <a:rPr lang="en-US" sz="3600" dirty="0"/>
              <a:t>invited into the homes of strangers to listen to their personal journeys of caring for mentally ill family members was a moving experience that emphasized the humanity of our mission.  </a:t>
            </a:r>
            <a:r>
              <a:rPr lang="en-US" sz="3600" dirty="0" smtClean="0"/>
              <a:t>The </a:t>
            </a:r>
            <a:r>
              <a:rPr lang="en-US" sz="3600" dirty="0"/>
              <a:t>richness of our experiences </a:t>
            </a:r>
            <a:r>
              <a:rPr lang="en-US" sz="3600" dirty="0" smtClean="0"/>
              <a:t>taught </a:t>
            </a:r>
            <a:r>
              <a:rPr lang="en-US" sz="3600" dirty="0"/>
              <a:t>us not only about </a:t>
            </a:r>
            <a:r>
              <a:rPr lang="en-US" sz="3600" dirty="0" smtClean="0"/>
              <a:t>Dominican </a:t>
            </a:r>
            <a:r>
              <a:rPr lang="en-US" sz="3600" dirty="0"/>
              <a:t>society and </a:t>
            </a:r>
            <a:r>
              <a:rPr lang="en-US" sz="3600" dirty="0" smtClean="0"/>
              <a:t>culture, healthcare </a:t>
            </a:r>
            <a:r>
              <a:rPr lang="en-US" sz="3600" dirty="0"/>
              <a:t>system but also about justice, empathy and the desire to help others that fuels us all as health care providers</a:t>
            </a:r>
            <a:r>
              <a:rPr lang="en-US" sz="3600" dirty="0" smtClean="0"/>
              <a:t>.</a:t>
            </a:r>
          </a:p>
          <a:p>
            <a:pPr marL="685800" indent="-685800">
              <a:buFont typeface="Arial"/>
              <a:buChar char="•"/>
            </a:pPr>
            <a:endParaRPr lang="en-US" sz="3600" dirty="0" smtClean="0"/>
          </a:p>
          <a:p>
            <a:pPr marL="685800" indent="-685800">
              <a:buFont typeface="Arial"/>
              <a:buChar char="•"/>
            </a:pPr>
            <a:r>
              <a:rPr lang="en-US" sz="3600" b="1" dirty="0" smtClean="0"/>
              <a:t>Brou</a:t>
            </a:r>
            <a:r>
              <a:rPr lang="en-US" sz="3600" dirty="0" smtClean="0"/>
              <a:t>:  It was </a:t>
            </a:r>
            <a:r>
              <a:rPr lang="en-US" sz="3600" dirty="0"/>
              <a:t>interesting to see that despite the economic status of a country, the underlying issues concerning provision of care are universal</a:t>
            </a:r>
            <a:r>
              <a:rPr lang="en-US" sz="3600" dirty="0" smtClean="0"/>
              <a:t>. The </a:t>
            </a:r>
            <a:r>
              <a:rPr lang="en-US" sz="3600" dirty="0"/>
              <a:t>trip provided insight </a:t>
            </a:r>
            <a:r>
              <a:rPr lang="en-US" sz="3600" dirty="0" smtClean="0"/>
              <a:t>into </a:t>
            </a:r>
            <a:r>
              <a:rPr lang="en-US" sz="3600" dirty="0"/>
              <a:t>some obstacles faced </a:t>
            </a:r>
            <a:r>
              <a:rPr lang="en-US" sz="3600" dirty="0" smtClean="0"/>
              <a:t>in addressing </a:t>
            </a:r>
            <a:r>
              <a:rPr lang="en-US" sz="3600" dirty="0"/>
              <a:t>mental health in a low resources setting.  It also provided a good lesson in the power of resilience and determination</a:t>
            </a:r>
            <a:r>
              <a:rPr lang="en-US" sz="3600" dirty="0" smtClean="0"/>
              <a:t>.</a:t>
            </a:r>
            <a:endParaRPr lang="en-US" sz="3600" dirty="0"/>
          </a:p>
        </p:txBody>
      </p:sp>
      <p:sp>
        <p:nvSpPr>
          <p:cNvPr id="123" name="Rectangle 122"/>
          <p:cNvSpPr/>
          <p:nvPr/>
        </p:nvSpPr>
        <p:spPr>
          <a:xfrm>
            <a:off x="12507486" y="12351162"/>
            <a:ext cx="8640580" cy="15320015"/>
          </a:xfrm>
          <a:prstGeom prst="rect">
            <a:avLst/>
          </a:prstGeom>
          <a:noFill/>
          <a:ln>
            <a:noFill/>
          </a:ln>
        </p:spPr>
        <p:txBody>
          <a:bodyPr wrap="square">
            <a:spAutoFit/>
          </a:bodyPr>
          <a:lstStyle/>
          <a:p>
            <a:pPr algn="ctr"/>
            <a:r>
              <a:rPr lang="en-US" sz="4400" b="1" dirty="0" smtClean="0"/>
              <a:t>Methods</a:t>
            </a:r>
          </a:p>
          <a:p>
            <a:pPr algn="ctr"/>
            <a:endParaRPr lang="en-US" sz="1600" b="1" dirty="0" smtClean="0"/>
          </a:p>
          <a:p>
            <a:pPr marL="457200" indent="-457200">
              <a:buFont typeface="Arial"/>
              <a:buChar char="•"/>
            </a:pPr>
            <a:r>
              <a:rPr lang="en-US" sz="3600" dirty="0" smtClean="0"/>
              <a:t>The team participated </a:t>
            </a:r>
            <a:r>
              <a:rPr lang="en-US" sz="3600" dirty="0"/>
              <a:t>in the medical mission with volunteers of The University of Southern Maine in resources-limited villages, followed by five focus groups discussion at local institutions in varies </a:t>
            </a:r>
            <a:r>
              <a:rPr lang="en-US" sz="3600" dirty="0" smtClean="0"/>
              <a:t>locations.</a:t>
            </a:r>
          </a:p>
          <a:p>
            <a:pPr marL="457200" indent="-457200">
              <a:buFont typeface="Arial"/>
              <a:buChar char="•"/>
            </a:pPr>
            <a:r>
              <a:rPr lang="en-US" sz="3600" dirty="0" smtClean="0"/>
              <a:t>There were  </a:t>
            </a:r>
            <a:r>
              <a:rPr lang="en-US" sz="3600" dirty="0"/>
              <a:t>face-to-face communications with 36 native participants, </a:t>
            </a:r>
            <a:r>
              <a:rPr lang="en-US" sz="3600" dirty="0" smtClean="0"/>
              <a:t>including </a:t>
            </a:r>
            <a:r>
              <a:rPr lang="en-US" sz="3600" dirty="0"/>
              <a:t>nurses, physicians, medical students, occupational therapists, psychologists, psychiatrists, hospital administrators, </a:t>
            </a:r>
            <a:r>
              <a:rPr lang="en-US" sz="3600" dirty="0" smtClean="0"/>
              <a:t>ministry of </a:t>
            </a:r>
            <a:r>
              <a:rPr lang="en-US" sz="3600" dirty="0"/>
              <a:t>health </a:t>
            </a:r>
            <a:r>
              <a:rPr lang="en-US" sz="3600" dirty="0" smtClean="0"/>
              <a:t>officials, </a:t>
            </a:r>
            <a:r>
              <a:rPr lang="en-US" sz="3600" dirty="0"/>
              <a:t>non-governmental foundation public health workers, and regional health care administrators. </a:t>
            </a:r>
            <a:endParaRPr lang="en-US" sz="3600" dirty="0" smtClean="0"/>
          </a:p>
          <a:p>
            <a:pPr marL="457200" indent="-457200">
              <a:buFont typeface="Arial"/>
              <a:buChar char="•"/>
            </a:pPr>
            <a:r>
              <a:rPr lang="en-US" sz="3600" dirty="0" smtClean="0"/>
              <a:t>Following the initial trip,  </a:t>
            </a:r>
            <a:r>
              <a:rPr lang="en-US" sz="3600" dirty="0"/>
              <a:t>monthly conference </a:t>
            </a:r>
            <a:r>
              <a:rPr lang="en-US" sz="3600" dirty="0" smtClean="0"/>
              <a:t>calls were set up </a:t>
            </a:r>
            <a:r>
              <a:rPr lang="en-US" sz="3600" dirty="0"/>
              <a:t>among faculty and </a:t>
            </a:r>
            <a:r>
              <a:rPr lang="en-US" sz="3600" dirty="0" smtClean="0"/>
              <a:t>students to summarize </a:t>
            </a:r>
            <a:r>
              <a:rPr lang="en-US" sz="3600" dirty="0"/>
              <a:t>literature research, transcription and translation. </a:t>
            </a:r>
            <a:endParaRPr lang="en-US" sz="3600" dirty="0" smtClean="0"/>
          </a:p>
          <a:p>
            <a:pPr marL="457200" indent="-457200">
              <a:buFont typeface="Arial"/>
              <a:buChar char="•"/>
            </a:pPr>
            <a:r>
              <a:rPr lang="en-US" sz="3600" dirty="0" smtClean="0"/>
              <a:t>Follow</a:t>
            </a:r>
            <a:r>
              <a:rPr lang="en-US" sz="3600" dirty="0"/>
              <a:t>-</a:t>
            </a:r>
            <a:r>
              <a:rPr lang="en-US" sz="3600" dirty="0" smtClean="0"/>
              <a:t>up visit 6 months later to interview </a:t>
            </a:r>
            <a:r>
              <a:rPr lang="en-US" sz="3600" dirty="0"/>
              <a:t>with same groups of interdisciplinary </a:t>
            </a:r>
            <a:r>
              <a:rPr lang="en-US" sz="3600" dirty="0" smtClean="0"/>
              <a:t>teams, </a:t>
            </a:r>
            <a:r>
              <a:rPr lang="en-US" sz="3600" dirty="0"/>
              <a:t>provided opportunities for them to review </a:t>
            </a:r>
            <a:r>
              <a:rPr lang="en-US" sz="3600" dirty="0" smtClean="0"/>
              <a:t> </a:t>
            </a:r>
            <a:r>
              <a:rPr lang="en-US" sz="3600" dirty="0"/>
              <a:t>transcriptions, and further clarifications. </a:t>
            </a:r>
          </a:p>
          <a:p>
            <a:pPr algn="ctr"/>
            <a:endParaRPr lang="en-US" sz="3200" dirty="0"/>
          </a:p>
        </p:txBody>
      </p:sp>
      <p:pic>
        <p:nvPicPr>
          <p:cNvPr id="25" name="Picture 24" descr="RU_SIG_RWJMS_CMYK_S.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884" y="1560439"/>
            <a:ext cx="6707384" cy="2698284"/>
          </a:xfrm>
          <a:prstGeom prst="rect">
            <a:avLst/>
          </a:prstGeom>
          <a:ln>
            <a:noFill/>
          </a:ln>
        </p:spPr>
      </p:pic>
      <p:sp>
        <p:nvSpPr>
          <p:cNvPr id="5" name="Rectangle 4"/>
          <p:cNvSpPr/>
          <p:nvPr/>
        </p:nvSpPr>
        <p:spPr>
          <a:xfrm>
            <a:off x="1355621" y="24860776"/>
            <a:ext cx="9035107" cy="7909858"/>
          </a:xfrm>
          <a:prstGeom prst="rect">
            <a:avLst/>
          </a:prstGeom>
        </p:spPr>
        <p:txBody>
          <a:bodyPr wrap="square">
            <a:spAutoFit/>
          </a:bodyPr>
          <a:lstStyle/>
          <a:p>
            <a:pPr algn="ctr"/>
            <a:r>
              <a:rPr lang="en-US" sz="4400" b="1" dirty="0" smtClean="0"/>
              <a:t>Acknowledgement</a:t>
            </a:r>
          </a:p>
          <a:p>
            <a:pPr algn="ctr"/>
            <a:endParaRPr lang="en-US" sz="1600" b="1" dirty="0" smtClean="0"/>
          </a:p>
          <a:p>
            <a:r>
              <a:rPr lang="en-US" sz="3200" dirty="0"/>
              <a:t>Susan Caplan, PhD, APRN-BC, School of Nursing, </a:t>
            </a:r>
            <a:r>
              <a:rPr lang="en-US" sz="3200" dirty="0" smtClean="0"/>
              <a:t>Rutgers University, </a:t>
            </a:r>
            <a:r>
              <a:rPr lang="en-US" sz="3200" dirty="0"/>
              <a:t>Newark, NJ </a:t>
            </a:r>
          </a:p>
          <a:p>
            <a:r>
              <a:rPr lang="en-US" sz="3200" dirty="0"/>
              <a:t>Karen W.R. Lin, MD, MS,  assistant dean of Office of Global Health, Family Medicine and Community Health, Rutgers </a:t>
            </a:r>
            <a:r>
              <a:rPr lang="en-US" sz="3200" dirty="0" smtClean="0"/>
              <a:t>RWJMS, New Brunswick, NJ</a:t>
            </a:r>
            <a:endParaRPr lang="en-US" sz="3200" dirty="0"/>
          </a:p>
          <a:p>
            <a:r>
              <a:rPr lang="en-US" sz="3200" dirty="0"/>
              <a:t>Javior Escobar, MD, associate dean of Office of Global Health, </a:t>
            </a:r>
            <a:r>
              <a:rPr lang="en-US" sz="3200" dirty="0" smtClean="0"/>
              <a:t>Psychiatry, Rutgers RWJMS, New Brunswick, NJ</a:t>
            </a:r>
          </a:p>
          <a:p>
            <a:r>
              <a:rPr lang="en-US" sz="3200" dirty="0" smtClean="0"/>
              <a:t>Kaila Queen, Jonathan </a:t>
            </a:r>
            <a:r>
              <a:rPr lang="en-US" sz="3200" dirty="0"/>
              <a:t>Tsui</a:t>
            </a:r>
            <a:r>
              <a:rPr lang="en-US" sz="3200" dirty="0" smtClean="0"/>
              <a:t>, Ritu Nahar,  students of </a:t>
            </a:r>
            <a:r>
              <a:rPr lang="en-US" sz="3200" dirty="0"/>
              <a:t>Rutgers </a:t>
            </a:r>
            <a:r>
              <a:rPr lang="en-US" sz="3200" dirty="0" smtClean="0"/>
              <a:t>RWJMS, </a:t>
            </a:r>
            <a:r>
              <a:rPr lang="en-US" sz="3200" dirty="0"/>
              <a:t>Piscataway, NJ</a:t>
            </a:r>
          </a:p>
          <a:p>
            <a:r>
              <a:rPr lang="en-US" sz="3200" dirty="0" smtClean="0"/>
              <a:t>Erika </a:t>
            </a:r>
            <a:r>
              <a:rPr lang="en-US" sz="3200" dirty="0"/>
              <a:t>Clerjuste, Grismer Gonzalez, Deborah Brou</a:t>
            </a:r>
            <a:r>
              <a:rPr lang="en-US" sz="3200" dirty="0" smtClean="0"/>
              <a:t>, students of  </a:t>
            </a:r>
            <a:r>
              <a:rPr lang="en-US" sz="3200" dirty="0"/>
              <a:t>School of Nursing, </a:t>
            </a:r>
            <a:r>
              <a:rPr lang="en-US" sz="3200" dirty="0" smtClean="0"/>
              <a:t>Rutgers</a:t>
            </a:r>
            <a:r>
              <a:rPr lang="en-US" sz="3200" dirty="0"/>
              <a:t> </a:t>
            </a:r>
            <a:r>
              <a:rPr lang="en-US" sz="3200" dirty="0" smtClean="0"/>
              <a:t>University, </a:t>
            </a:r>
            <a:r>
              <a:rPr lang="en-US" sz="3200" dirty="0"/>
              <a:t>Newark, NJ</a:t>
            </a:r>
          </a:p>
          <a:p>
            <a:pPr fontAlgn="auto">
              <a:spcAft>
                <a:spcPts val="0"/>
              </a:spcAft>
              <a:buFont typeface="Arial" pitchFamily="34" charset="0"/>
              <a:buChar char="•"/>
              <a:defRPr/>
            </a:pPr>
            <a:endParaRPr lang="en-US" sz="3200" dirty="0"/>
          </a:p>
        </p:txBody>
      </p:sp>
      <p:sp>
        <p:nvSpPr>
          <p:cNvPr id="46" name="Rectangle 45"/>
          <p:cNvSpPr/>
          <p:nvPr/>
        </p:nvSpPr>
        <p:spPr>
          <a:xfrm>
            <a:off x="1355621" y="12351161"/>
            <a:ext cx="9035107" cy="14188502"/>
          </a:xfrm>
          <a:prstGeom prst="rect">
            <a:avLst/>
          </a:prstGeom>
        </p:spPr>
        <p:txBody>
          <a:bodyPr wrap="square">
            <a:spAutoFit/>
          </a:bodyPr>
          <a:lstStyle/>
          <a:p>
            <a:pPr algn="ctr">
              <a:defRPr/>
            </a:pPr>
            <a:r>
              <a:rPr lang="en-US" sz="4400" b="1" dirty="0" smtClean="0"/>
              <a:t>Background</a:t>
            </a:r>
          </a:p>
          <a:p>
            <a:pPr algn="ctr">
              <a:buFont typeface="Arial" pitchFamily="34" charset="0"/>
              <a:buChar char="•"/>
              <a:defRPr/>
            </a:pPr>
            <a:endParaRPr lang="en-US" sz="1600" dirty="0" smtClean="0"/>
          </a:p>
          <a:p>
            <a:pPr marL="457200" indent="-457200" fontAlgn="auto">
              <a:spcAft>
                <a:spcPts val="0"/>
              </a:spcAft>
              <a:buFont typeface="Arial"/>
              <a:buChar char="•"/>
              <a:defRPr/>
            </a:pPr>
            <a:r>
              <a:rPr lang="en-US" sz="3200" dirty="0" smtClean="0"/>
              <a:t>“</a:t>
            </a:r>
            <a:r>
              <a:rPr lang="en-US" sz="3600" dirty="0" smtClean="0"/>
              <a:t>Chronic, Severe Mental Disorders in the Dominican Republic: Teambuilding and Discussion Groups” was sponsored by Rutgers Global Advancement and International Affairs, lead by Dr. Caplan.  </a:t>
            </a:r>
          </a:p>
          <a:p>
            <a:pPr marL="571500" indent="-571500" fontAlgn="auto">
              <a:spcAft>
                <a:spcPts val="0"/>
              </a:spcAft>
              <a:buFont typeface="Arial"/>
              <a:buChar char="•"/>
              <a:defRPr/>
            </a:pPr>
            <a:r>
              <a:rPr lang="en-US" sz="3600" dirty="0" smtClean="0"/>
              <a:t>This project is to assess the progress since 2005, the last data used in the comprehensive report of  PAHO/WHO 2008 country-wide assessment of mental health services.</a:t>
            </a:r>
          </a:p>
          <a:p>
            <a:pPr marL="571500" indent="-571500" fontAlgn="auto">
              <a:spcAft>
                <a:spcPts val="0"/>
              </a:spcAft>
              <a:buFont typeface="Arial"/>
              <a:buChar char="•"/>
              <a:defRPr/>
            </a:pPr>
            <a:r>
              <a:rPr lang="en-US" sz="3600" dirty="0" smtClean="0"/>
              <a:t>An interprofessional  team of faculty and students from RBHS were formed in July 2014, the second trip was in January 2015.</a:t>
            </a:r>
          </a:p>
          <a:p>
            <a:pPr marL="571500" indent="-571500">
              <a:buFont typeface="Arial"/>
              <a:buChar char="•"/>
              <a:defRPr/>
            </a:pPr>
            <a:r>
              <a:rPr lang="en-US" sz="3600" dirty="0" smtClean="0"/>
              <a:t>How would IPE impact on career choices? The prior interest before </a:t>
            </a:r>
            <a:r>
              <a:rPr lang="en-US" sz="3600" dirty="0"/>
              <a:t>medical/nursing school, </a:t>
            </a:r>
            <a:r>
              <a:rPr lang="en-US" sz="3600" dirty="0" smtClean="0"/>
              <a:t> an enrichment </a:t>
            </a:r>
            <a:r>
              <a:rPr lang="en-US" sz="3600" dirty="0"/>
              <a:t>elective,  location, quality, reputation, career path, future fellowship training </a:t>
            </a:r>
            <a:r>
              <a:rPr lang="en-US" sz="3600" dirty="0" smtClean="0"/>
              <a:t>opportunities and morale could be contributing factors according to international surveys. </a:t>
            </a:r>
          </a:p>
          <a:p>
            <a:pPr marL="571500" indent="-571500" fontAlgn="auto">
              <a:spcAft>
                <a:spcPts val="0"/>
              </a:spcAft>
              <a:buFont typeface="Arial"/>
              <a:buChar char="•"/>
              <a:defRPr/>
            </a:pPr>
            <a:endParaRPr lang="en-US" sz="3600" dirty="0" smtClean="0"/>
          </a:p>
          <a:p>
            <a:pPr marL="571500" indent="-571500" fontAlgn="auto">
              <a:spcAft>
                <a:spcPts val="0"/>
              </a:spcAft>
              <a:buFont typeface="Arial"/>
              <a:buChar char="•"/>
              <a:defRPr/>
            </a:pPr>
            <a:endParaRPr lang="en-US" sz="3600" dirty="0" smtClean="0"/>
          </a:p>
          <a:p>
            <a:pPr fontAlgn="auto">
              <a:spcAft>
                <a:spcPts val="0"/>
              </a:spcAft>
              <a:defRPr/>
            </a:pPr>
            <a:endParaRPr lang="en-US" sz="3200" dirty="0" smtClean="0"/>
          </a:p>
          <a:p>
            <a:pPr fontAlgn="auto">
              <a:spcAft>
                <a:spcPts val="0"/>
              </a:spcAft>
              <a:buFont typeface="Arial" pitchFamily="34" charset="0"/>
              <a:buChar char="•"/>
              <a:defRPr/>
            </a:pPr>
            <a:endParaRPr lang="en-US" sz="3200" dirty="0"/>
          </a:p>
        </p:txBody>
      </p:sp>
      <p:sp>
        <p:nvSpPr>
          <p:cNvPr id="52" name="Rounded Rectangle 51"/>
          <p:cNvSpPr/>
          <p:nvPr/>
        </p:nvSpPr>
        <p:spPr>
          <a:xfrm>
            <a:off x="12220830" y="27323763"/>
            <a:ext cx="8927237" cy="4541133"/>
          </a:xfrm>
          <a:prstGeom prst="roundRect">
            <a:avLst>
              <a:gd name="adj" fmla="val 29718"/>
            </a:avLst>
          </a:prstGeom>
          <a:solidFill>
            <a:schemeClr val="accent5">
              <a:lumMod val="60000"/>
              <a:lumOff val="40000"/>
              <a:alpha val="1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vert="horz" rtlCol="0" anchor="t"/>
          <a:lstStyle/>
          <a:p>
            <a:pPr algn="ctr"/>
            <a:r>
              <a:rPr lang="en-US" sz="4400" b="1" dirty="0">
                <a:solidFill>
                  <a:schemeClr val="tx1"/>
                </a:solidFill>
              </a:rPr>
              <a:t> Result</a:t>
            </a:r>
          </a:p>
          <a:p>
            <a:pPr algn="ctr"/>
            <a:r>
              <a:rPr lang="en-US" sz="3600" dirty="0">
                <a:solidFill>
                  <a:schemeClr val="tx1"/>
                </a:solidFill>
              </a:rPr>
              <a:t>“Stigma” and “ lack of resources</a:t>
            </a:r>
            <a:r>
              <a:rPr lang="en-US" sz="3600" dirty="0" smtClean="0">
                <a:solidFill>
                  <a:schemeClr val="tx1"/>
                </a:solidFill>
              </a:rPr>
              <a:t>”</a:t>
            </a:r>
          </a:p>
          <a:p>
            <a:r>
              <a:rPr lang="en-US" sz="3600" dirty="0" smtClean="0">
                <a:solidFill>
                  <a:schemeClr val="tx1"/>
                </a:solidFill>
              </a:rPr>
              <a:t> </a:t>
            </a:r>
            <a:r>
              <a:rPr lang="en-US" sz="3600" dirty="0">
                <a:solidFill>
                  <a:schemeClr val="tx1"/>
                </a:solidFill>
              </a:rPr>
              <a:t>are identified as the barriers for both patients and healthcare professionals. Integration of mental health into primary care and interdisciplinary education might reduce stigma.  </a:t>
            </a:r>
          </a:p>
        </p:txBody>
      </p:sp>
      <p:pic>
        <p:nvPicPr>
          <p:cNvPr id="3" name="Picture 2" descr="GH DR mission afterwork July 20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9079" y="22903776"/>
            <a:ext cx="5876342" cy="4389120"/>
          </a:xfrm>
          <a:prstGeom prst="rect">
            <a:avLst/>
          </a:prstGeom>
        </p:spPr>
      </p:pic>
      <p:pic>
        <p:nvPicPr>
          <p:cNvPr id="10" name="Picture 9" descr="Office Primera Dam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93562" y="27323763"/>
            <a:ext cx="7387828" cy="4572000"/>
          </a:xfrm>
          <a:prstGeom prst="rect">
            <a:avLst/>
          </a:prstGeom>
        </p:spPr>
      </p:pic>
      <p:pic>
        <p:nvPicPr>
          <p:cNvPr id="11" name="Picture 10" descr="Hospital Municipal Dr. Pedro E. Marchen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58749" y="22903776"/>
            <a:ext cx="5876342" cy="4389120"/>
          </a:xfrm>
          <a:prstGeom prst="rect">
            <a:avLst/>
          </a:prstGeom>
        </p:spPr>
      </p:pic>
      <p:pic>
        <p:nvPicPr>
          <p:cNvPr id="12" name="Picture 11" descr="GH DR mission clinic on the road July 2014.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72071" y="22903776"/>
            <a:ext cx="5876342" cy="4389120"/>
          </a:xfrm>
          <a:prstGeom prst="rect">
            <a:avLst/>
          </a:prstGeom>
        </p:spPr>
      </p:pic>
      <p:pic>
        <p:nvPicPr>
          <p:cNvPr id="13" name="Picture 12" descr="focus group.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185921" y="27292896"/>
            <a:ext cx="8445919" cy="4572000"/>
          </a:xfrm>
          <a:prstGeom prst="rect">
            <a:avLst/>
          </a:prstGeom>
        </p:spPr>
      </p:pic>
      <p:pic>
        <p:nvPicPr>
          <p:cNvPr id="14" name="Picture 13" descr="School of Nursing.tif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58749" y="1026141"/>
            <a:ext cx="6711696" cy="337459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4161</TotalTime>
  <Words>819</Words>
  <Application>Microsoft Office PowerPoint</Application>
  <PresentationFormat>Custom</PresentationFormat>
  <Paragraphs>47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Rutgers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Xia</dc:creator>
  <cp:lastModifiedBy>UMDNJ</cp:lastModifiedBy>
  <cp:revision>101</cp:revision>
  <cp:lastPrinted>2012-08-01T17:44:46Z</cp:lastPrinted>
  <dcterms:created xsi:type="dcterms:W3CDTF">2014-03-07T20:22:07Z</dcterms:created>
  <dcterms:modified xsi:type="dcterms:W3CDTF">2015-06-22T16:04:00Z</dcterms:modified>
</cp:coreProperties>
</file>